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theme/theme10.xml" ContentType="application/vnd.openxmlformats-officedocument.theme+xml"/>
  <Override PartName="/ppt/slideLayouts/slideLayout18.xml" ContentType="application/vnd.openxmlformats-officedocument.presentationml.slideLayout+xml"/>
  <Override PartName="/ppt/theme/theme11.xml" ContentType="application/vnd.openxmlformats-officedocument.theme+xml"/>
  <Override PartName="/ppt/slideLayouts/slideLayout19.xml" ContentType="application/vnd.openxmlformats-officedocument.presentationml.slideLayout+xml"/>
  <Override PartName="/ppt/theme/theme12.xml" ContentType="application/vnd.openxmlformats-officedocument.theme+xml"/>
  <Override PartName="/ppt/slideLayouts/slideLayout20.xml" ContentType="application/vnd.openxmlformats-officedocument.presentationml.slideLayout+xml"/>
  <Override PartName="/ppt/theme/theme13.xml" ContentType="application/vnd.openxmlformats-officedocument.theme+xml"/>
  <Override PartName="/ppt/slideLayouts/slideLayout21.xml" ContentType="application/vnd.openxmlformats-officedocument.presentationml.slideLayout+xml"/>
  <Override PartName="/ppt/theme/theme14.xml" ContentType="application/vnd.openxmlformats-officedocument.theme+xml"/>
  <Override PartName="/ppt/slideLayouts/slideLayout22.xml" ContentType="application/vnd.openxmlformats-officedocument.presentationml.slideLayout+xml"/>
  <Override PartName="/ppt/theme/theme15.xml" ContentType="application/vnd.openxmlformats-officedocument.theme+xml"/>
  <Override PartName="/ppt/slideLayouts/slideLayout23.xml" ContentType="application/vnd.openxmlformats-officedocument.presentationml.slideLayout+xml"/>
  <Override PartName="/ppt/theme/theme16.xml" ContentType="application/vnd.openxmlformats-officedocument.theme+xml"/>
  <Override PartName="/ppt/slideLayouts/slideLayout24.xml" ContentType="application/vnd.openxmlformats-officedocument.presentationml.slideLayout+xml"/>
  <Override PartName="/ppt/theme/theme17.xml" ContentType="application/vnd.openxmlformats-officedocument.theme+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theme/theme19.xml" ContentType="application/vnd.openxmlformats-officedocument.theme+xml"/>
  <Override PartName="/ppt/slideLayouts/slideLayout27.xml" ContentType="application/vnd.openxmlformats-officedocument.presentationml.slideLayout+xml"/>
  <Override PartName="/ppt/theme/theme20.xml" ContentType="application/vnd.openxmlformats-officedocument.theme+xml"/>
  <Override PartName="/ppt/slideLayouts/slideLayout28.xml" ContentType="application/vnd.openxmlformats-officedocument.presentationml.slideLayout+xml"/>
  <Override PartName="/ppt/theme/theme21.xml" ContentType="application/vnd.openxmlformats-officedocument.theme+xml"/>
  <Override PartName="/ppt/slideLayouts/slideLayout29.xml" ContentType="application/vnd.openxmlformats-officedocument.presentationml.slideLayout+xml"/>
  <Override PartName="/ppt/theme/theme22.xml" ContentType="application/vnd.openxmlformats-officedocument.theme+xml"/>
  <Override PartName="/ppt/slideLayouts/slideLayout3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3" r:id="rId3"/>
    <p:sldMasterId id="2147483665" r:id="rId4"/>
    <p:sldMasterId id="2147483667" r:id="rId5"/>
    <p:sldMasterId id="2147483671" r:id="rId6"/>
    <p:sldMasterId id="2147483673" r:id="rId7"/>
    <p:sldMasterId id="2147483675" r:id="rId8"/>
    <p:sldMasterId id="2147483677" r:id="rId9"/>
    <p:sldMasterId id="2147483679" r:id="rId10"/>
    <p:sldMasterId id="2147483681" r:id="rId11"/>
    <p:sldMasterId id="2147483683" r:id="rId12"/>
    <p:sldMasterId id="2147483685" r:id="rId13"/>
    <p:sldMasterId id="2147483687" r:id="rId14"/>
    <p:sldMasterId id="2147483689" r:id="rId15"/>
    <p:sldMasterId id="2147483691" r:id="rId16"/>
    <p:sldMasterId id="2147483693" r:id="rId17"/>
    <p:sldMasterId id="2147483695" r:id="rId18"/>
    <p:sldMasterId id="2147483697" r:id="rId19"/>
    <p:sldMasterId id="2147483699" r:id="rId20"/>
    <p:sldMasterId id="2147483701" r:id="rId21"/>
    <p:sldMasterId id="2147483703" r:id="rId22"/>
    <p:sldMasterId id="2147483705" r:id="rId23"/>
  </p:sldMasterIdLst>
  <p:notesMasterIdLst>
    <p:notesMasterId r:id="rId101"/>
  </p:notesMasterIdLst>
  <p:sldIdLst>
    <p:sldId id="410" r:id="rId24"/>
    <p:sldId id="436" r:id="rId25"/>
    <p:sldId id="458" r:id="rId26"/>
    <p:sldId id="464" r:id="rId27"/>
    <p:sldId id="512" r:id="rId28"/>
    <p:sldId id="467" r:id="rId29"/>
    <p:sldId id="505" r:id="rId30"/>
    <p:sldId id="506" r:id="rId31"/>
    <p:sldId id="507" r:id="rId32"/>
    <p:sldId id="508" r:id="rId33"/>
    <p:sldId id="509" r:id="rId34"/>
    <p:sldId id="510" r:id="rId35"/>
    <p:sldId id="511" r:id="rId36"/>
    <p:sldId id="513" r:id="rId37"/>
    <p:sldId id="482" r:id="rId38"/>
    <p:sldId id="444" r:id="rId39"/>
    <p:sldId id="514" r:id="rId40"/>
    <p:sldId id="515" r:id="rId41"/>
    <p:sldId id="516" r:id="rId42"/>
    <p:sldId id="517" r:id="rId43"/>
    <p:sldId id="518" r:id="rId44"/>
    <p:sldId id="519" r:id="rId45"/>
    <p:sldId id="520"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533" r:id="rId59"/>
    <p:sldId id="534" r:id="rId60"/>
    <p:sldId id="535" r:id="rId61"/>
    <p:sldId id="536" r:id="rId62"/>
    <p:sldId id="537" r:id="rId63"/>
    <p:sldId id="538" r:id="rId64"/>
    <p:sldId id="539" r:id="rId65"/>
    <p:sldId id="540" r:id="rId66"/>
    <p:sldId id="541" r:id="rId67"/>
    <p:sldId id="542" r:id="rId68"/>
    <p:sldId id="543" r:id="rId69"/>
    <p:sldId id="544" r:id="rId70"/>
    <p:sldId id="545" r:id="rId71"/>
    <p:sldId id="546" r:id="rId72"/>
    <p:sldId id="547" r:id="rId73"/>
    <p:sldId id="548" r:id="rId74"/>
    <p:sldId id="549" r:id="rId75"/>
    <p:sldId id="550" r:id="rId76"/>
    <p:sldId id="551" r:id="rId77"/>
    <p:sldId id="552" r:id="rId78"/>
    <p:sldId id="553" r:id="rId79"/>
    <p:sldId id="556" r:id="rId80"/>
    <p:sldId id="557" r:id="rId81"/>
    <p:sldId id="558" r:id="rId82"/>
    <p:sldId id="560" r:id="rId83"/>
    <p:sldId id="561" r:id="rId84"/>
    <p:sldId id="562" r:id="rId85"/>
    <p:sldId id="563" r:id="rId86"/>
    <p:sldId id="564" r:id="rId87"/>
    <p:sldId id="565" r:id="rId88"/>
    <p:sldId id="566" r:id="rId89"/>
    <p:sldId id="567" r:id="rId90"/>
    <p:sldId id="568" r:id="rId91"/>
    <p:sldId id="569" r:id="rId92"/>
    <p:sldId id="570" r:id="rId93"/>
    <p:sldId id="571" r:id="rId94"/>
    <p:sldId id="572" r:id="rId95"/>
    <p:sldId id="573" r:id="rId96"/>
    <p:sldId id="574" r:id="rId97"/>
    <p:sldId id="575" r:id="rId98"/>
    <p:sldId id="576" r:id="rId99"/>
    <p:sldId id="577"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42A"/>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0" d="100"/>
          <a:sy n="100" d="100"/>
        </p:scale>
        <p:origin x="114" y="402"/>
      </p:cViewPr>
      <p:guideLst>
        <p:guide orient="horz" pos="216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80" Type="http://schemas.openxmlformats.org/officeDocument/2006/relationships/slide" Target="slides/slide57.xml"/><Relationship Id="rId85" Type="http://schemas.openxmlformats.org/officeDocument/2006/relationships/slide" Target="slides/slide6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7E54-4FF5-407D-94AC-A03F43E19674}" type="doc">
      <dgm:prSet loTypeId="urn:microsoft.com/office/officeart/2005/8/layout/process3" loCatId="process" qsTypeId="urn:microsoft.com/office/officeart/2005/8/quickstyle/3d1" qsCatId="3D" csTypeId="urn:microsoft.com/office/officeart/2005/8/colors/colorful4" csCatId="colorful" phldr="1"/>
      <dgm:spPr/>
      <dgm:t>
        <a:bodyPr/>
        <a:lstStyle/>
        <a:p>
          <a:endParaRPr lang="zh-CN" altLang="en-US"/>
        </a:p>
      </dgm:t>
    </dgm:pt>
    <dgm:pt modelId="{A81222EF-06A6-4738-B8FC-20C224D23DC9}">
      <dgm:prSet phldrT="[文本]"/>
      <dgm:spPr/>
      <dgm:t>
        <a:bodyPr/>
        <a:lstStyle/>
        <a:p>
          <a:r>
            <a:rPr lang="zh-CN" altLang="en-US" dirty="0" smtClean="0"/>
            <a:t>趋势分析</a:t>
          </a:r>
          <a:endParaRPr lang="zh-CN" altLang="en-US" dirty="0"/>
        </a:p>
      </dgm:t>
    </dgm:pt>
    <dgm:pt modelId="{7965CF4D-31BB-45B6-A4CE-6C0377A8657E}" type="parTrans" cxnId="{B1043D3F-3221-472E-BB08-BE2F506F973C}">
      <dgm:prSet/>
      <dgm:spPr/>
      <dgm:t>
        <a:bodyPr/>
        <a:lstStyle/>
        <a:p>
          <a:endParaRPr lang="zh-CN" altLang="en-US"/>
        </a:p>
      </dgm:t>
    </dgm:pt>
    <dgm:pt modelId="{B2BB7FC7-6F5F-4055-B77D-99CD118E23FD}" type="sibTrans" cxnId="{B1043D3F-3221-472E-BB08-BE2F506F973C}">
      <dgm:prSet/>
      <dgm:spPr/>
      <dgm:t>
        <a:bodyPr/>
        <a:lstStyle/>
        <a:p>
          <a:endParaRPr lang="zh-CN" altLang="en-US"/>
        </a:p>
      </dgm:t>
    </dgm:pt>
    <dgm:pt modelId="{C0B06800-E7C0-4036-A0FE-42B77549682C}">
      <dgm:prSet phldrT="[文本]" custT="1"/>
      <dgm:spPr/>
      <dgm:t>
        <a:bodyPr/>
        <a:lstStyle/>
        <a:p>
          <a:r>
            <a:rPr lang="zh-CN" altLang="en-US" sz="1400" dirty="0" smtClean="0"/>
            <a:t>录井数据预处理</a:t>
          </a:r>
          <a:endParaRPr lang="zh-CN" altLang="en-US" sz="1400" dirty="0"/>
        </a:p>
      </dgm:t>
    </dgm:pt>
    <dgm:pt modelId="{90FE6EE1-17C8-461A-8F2C-2E4A6660BE49}" type="parTrans" cxnId="{0B0E50C4-191D-4E51-B3BB-67A67F2B7CEB}">
      <dgm:prSet/>
      <dgm:spPr/>
      <dgm:t>
        <a:bodyPr/>
        <a:lstStyle/>
        <a:p>
          <a:endParaRPr lang="zh-CN" altLang="en-US"/>
        </a:p>
      </dgm:t>
    </dgm:pt>
    <dgm:pt modelId="{920E81CF-D4CB-46A7-909F-AD52EF4A28C2}" type="sibTrans" cxnId="{0B0E50C4-191D-4E51-B3BB-67A67F2B7CEB}">
      <dgm:prSet/>
      <dgm:spPr/>
      <dgm:t>
        <a:bodyPr/>
        <a:lstStyle/>
        <a:p>
          <a:endParaRPr lang="zh-CN" altLang="en-US"/>
        </a:p>
      </dgm:t>
    </dgm:pt>
    <dgm:pt modelId="{9B809FBF-C665-4272-AFF2-EC1705311BF6}">
      <dgm:prSet phldrT="[文本]"/>
      <dgm:spPr/>
      <dgm:t>
        <a:bodyPr/>
        <a:lstStyle/>
        <a:p>
          <a:r>
            <a:rPr lang="zh-CN" altLang="en-US" dirty="0" smtClean="0"/>
            <a:t>事故诊断</a:t>
          </a:r>
          <a:endParaRPr lang="zh-CN" altLang="en-US" dirty="0"/>
        </a:p>
      </dgm:t>
    </dgm:pt>
    <dgm:pt modelId="{21213538-FB45-4060-A1B4-D59CEF74BB75}" type="parTrans" cxnId="{A57C842A-EA51-4027-BB20-7FAB0D63F06D}">
      <dgm:prSet/>
      <dgm:spPr/>
      <dgm:t>
        <a:bodyPr/>
        <a:lstStyle/>
        <a:p>
          <a:endParaRPr lang="zh-CN" altLang="en-US"/>
        </a:p>
      </dgm:t>
    </dgm:pt>
    <dgm:pt modelId="{74B0CEBE-CE59-49ED-8F53-52BFBC883CF1}" type="sibTrans" cxnId="{A57C842A-EA51-4027-BB20-7FAB0D63F06D}">
      <dgm:prSet/>
      <dgm:spPr/>
      <dgm:t>
        <a:bodyPr/>
        <a:lstStyle/>
        <a:p>
          <a:endParaRPr lang="zh-CN" altLang="en-US"/>
        </a:p>
      </dgm:t>
    </dgm:pt>
    <dgm:pt modelId="{17513B67-59B0-4F34-BFBB-142851021CBE}">
      <dgm:prSet phldrT="[文本]" custT="1"/>
      <dgm:spPr/>
      <dgm:t>
        <a:bodyPr/>
        <a:lstStyle/>
        <a:p>
          <a:r>
            <a:rPr lang="en-US" altLang="zh-CN" sz="1400" dirty="0" smtClean="0"/>
            <a:t>HTM</a:t>
          </a:r>
          <a:r>
            <a:rPr lang="zh-CN" altLang="en-US" sz="1400" dirty="0" smtClean="0"/>
            <a:t>单因子评分</a:t>
          </a:r>
          <a:endParaRPr lang="zh-CN" altLang="en-US" sz="1400" dirty="0"/>
        </a:p>
      </dgm:t>
    </dgm:pt>
    <dgm:pt modelId="{81BFD2E8-0791-413C-998C-34BCE8FDF128}" type="parTrans" cxnId="{B8083AB4-0FA8-4FB2-A464-763CF24FD0DE}">
      <dgm:prSet/>
      <dgm:spPr/>
      <dgm:t>
        <a:bodyPr/>
        <a:lstStyle/>
        <a:p>
          <a:endParaRPr lang="zh-CN" altLang="en-US"/>
        </a:p>
      </dgm:t>
    </dgm:pt>
    <dgm:pt modelId="{F158356F-371E-4740-981D-5FA7DC5A73F8}" type="sibTrans" cxnId="{B8083AB4-0FA8-4FB2-A464-763CF24FD0DE}">
      <dgm:prSet/>
      <dgm:spPr/>
      <dgm:t>
        <a:bodyPr/>
        <a:lstStyle/>
        <a:p>
          <a:endParaRPr lang="zh-CN" altLang="en-US"/>
        </a:p>
      </dgm:t>
    </dgm:pt>
    <dgm:pt modelId="{C1448BCF-E361-41E7-A5C2-873057EB0FA4}">
      <dgm:prSet phldrT="[文本]"/>
      <dgm:spPr/>
      <dgm:t>
        <a:bodyPr/>
        <a:lstStyle/>
        <a:p>
          <a:r>
            <a:rPr lang="zh-CN" altLang="en-US" dirty="0" smtClean="0"/>
            <a:t>风险预警</a:t>
          </a:r>
          <a:endParaRPr lang="zh-CN" altLang="en-US" dirty="0"/>
        </a:p>
      </dgm:t>
    </dgm:pt>
    <dgm:pt modelId="{F7652BE5-1B66-4264-8C53-DD395A25E3FD}" type="parTrans" cxnId="{DDB03E34-9DD7-481C-90F3-AD6DA381D0B3}">
      <dgm:prSet/>
      <dgm:spPr/>
      <dgm:t>
        <a:bodyPr/>
        <a:lstStyle/>
        <a:p>
          <a:endParaRPr lang="zh-CN" altLang="en-US"/>
        </a:p>
      </dgm:t>
    </dgm:pt>
    <dgm:pt modelId="{75186EC0-47A0-45DE-A196-A48FD5AF5D20}" type="sibTrans" cxnId="{DDB03E34-9DD7-481C-90F3-AD6DA381D0B3}">
      <dgm:prSet/>
      <dgm:spPr/>
      <dgm:t>
        <a:bodyPr/>
        <a:lstStyle/>
        <a:p>
          <a:endParaRPr lang="zh-CN" altLang="en-US"/>
        </a:p>
      </dgm:t>
    </dgm:pt>
    <dgm:pt modelId="{E4F5E3DF-90F7-4661-A1E8-1FADEE28F9DC}">
      <dgm:prSet phldrT="[文本]" custT="1"/>
      <dgm:spPr/>
      <dgm:t>
        <a:bodyPr/>
        <a:lstStyle/>
        <a:p>
          <a:r>
            <a:rPr lang="zh-CN" altLang="en-US" sz="1400" dirty="0" smtClean="0"/>
            <a:t>征兆告警分布</a:t>
          </a:r>
          <a:endParaRPr lang="zh-CN" altLang="en-US" sz="1400" dirty="0"/>
        </a:p>
      </dgm:t>
    </dgm:pt>
    <dgm:pt modelId="{4D62B0B7-6035-4BD1-BBDD-B8D6B52B5EE5}" type="parTrans" cxnId="{82406FA5-97E1-4D00-A471-DDF62E425A45}">
      <dgm:prSet/>
      <dgm:spPr/>
      <dgm:t>
        <a:bodyPr/>
        <a:lstStyle/>
        <a:p>
          <a:endParaRPr lang="zh-CN" altLang="en-US"/>
        </a:p>
      </dgm:t>
    </dgm:pt>
    <dgm:pt modelId="{CC705549-0F87-4B2D-A5C0-3CFC4AC2B528}" type="sibTrans" cxnId="{82406FA5-97E1-4D00-A471-DDF62E425A45}">
      <dgm:prSet/>
      <dgm:spPr/>
      <dgm:t>
        <a:bodyPr/>
        <a:lstStyle/>
        <a:p>
          <a:endParaRPr lang="zh-CN" altLang="en-US"/>
        </a:p>
      </dgm:t>
    </dgm:pt>
    <dgm:pt modelId="{DEEC0105-A0F3-492A-9AFB-D416CF4EC46E}">
      <dgm:prSet phldrT="[文本]" custT="1"/>
      <dgm:spPr/>
      <dgm:t>
        <a:bodyPr/>
        <a:lstStyle/>
        <a:p>
          <a:r>
            <a:rPr lang="zh-CN" altLang="en-US" sz="1400" dirty="0" smtClean="0"/>
            <a:t>预测模型构建</a:t>
          </a:r>
          <a:endParaRPr lang="zh-CN" altLang="en-US" sz="1400" dirty="0"/>
        </a:p>
      </dgm:t>
    </dgm:pt>
    <dgm:pt modelId="{5D78928F-DC4B-45A2-990E-D58DF887CB07}" type="parTrans" cxnId="{A1096B54-4A51-4D37-8EAA-F9D3AE3E5259}">
      <dgm:prSet/>
      <dgm:spPr/>
      <dgm:t>
        <a:bodyPr/>
        <a:lstStyle/>
        <a:p>
          <a:endParaRPr lang="zh-CN" altLang="en-US"/>
        </a:p>
      </dgm:t>
    </dgm:pt>
    <dgm:pt modelId="{6E1525E9-9E15-458C-A400-401AC4CE3C05}" type="sibTrans" cxnId="{A1096B54-4A51-4D37-8EAA-F9D3AE3E5259}">
      <dgm:prSet/>
      <dgm:spPr/>
      <dgm:t>
        <a:bodyPr/>
        <a:lstStyle/>
        <a:p>
          <a:endParaRPr lang="zh-CN" altLang="en-US"/>
        </a:p>
      </dgm:t>
    </dgm:pt>
    <dgm:pt modelId="{DC036C66-3D32-4F75-B007-0CD27094D510}">
      <dgm:prSet phldrT="[文本]" custT="1"/>
      <dgm:spPr/>
      <dgm:t>
        <a:bodyPr/>
        <a:lstStyle/>
        <a:p>
          <a:r>
            <a:rPr lang="zh-CN" altLang="en-US" sz="1400" dirty="0" smtClean="0"/>
            <a:t>异常可能性计算</a:t>
          </a:r>
          <a:endParaRPr lang="zh-CN" altLang="en-US" sz="1400" dirty="0"/>
        </a:p>
      </dgm:t>
    </dgm:pt>
    <dgm:pt modelId="{B36C72B9-B489-4D46-9DFC-46C52CC36D4A}" type="parTrans" cxnId="{D14944A5-6A48-43FA-84B2-821E266A554E}">
      <dgm:prSet/>
      <dgm:spPr/>
      <dgm:t>
        <a:bodyPr/>
        <a:lstStyle/>
        <a:p>
          <a:endParaRPr lang="zh-CN" altLang="en-US"/>
        </a:p>
      </dgm:t>
    </dgm:pt>
    <dgm:pt modelId="{DA4F4A33-E553-48C0-B51B-6679C2A238FF}" type="sibTrans" cxnId="{D14944A5-6A48-43FA-84B2-821E266A554E}">
      <dgm:prSet/>
      <dgm:spPr/>
      <dgm:t>
        <a:bodyPr/>
        <a:lstStyle/>
        <a:p>
          <a:endParaRPr lang="zh-CN" altLang="en-US"/>
        </a:p>
      </dgm:t>
    </dgm:pt>
    <dgm:pt modelId="{49459E9F-52A3-4183-8A8B-0D35D947C064}">
      <dgm:prSet phldrT="[文本]" custT="1"/>
      <dgm:spPr/>
      <dgm:t>
        <a:bodyPr/>
        <a:lstStyle/>
        <a:p>
          <a:r>
            <a:rPr lang="zh-CN" altLang="en-US" sz="1400" dirty="0" smtClean="0"/>
            <a:t>单因子告警阈值</a:t>
          </a:r>
          <a:endParaRPr lang="zh-CN" altLang="en-US" sz="1400" dirty="0"/>
        </a:p>
      </dgm:t>
    </dgm:pt>
    <dgm:pt modelId="{98BF327B-19EF-44F6-9614-40865866B3AA}" type="parTrans" cxnId="{53D2B722-E3F0-45FD-A8DE-DA36C219EBF0}">
      <dgm:prSet/>
      <dgm:spPr/>
      <dgm:t>
        <a:bodyPr/>
        <a:lstStyle/>
        <a:p>
          <a:endParaRPr lang="zh-CN" altLang="en-US"/>
        </a:p>
      </dgm:t>
    </dgm:pt>
    <dgm:pt modelId="{D0AA37F8-6E57-4D61-949F-D167877B2518}" type="sibTrans" cxnId="{53D2B722-E3F0-45FD-A8DE-DA36C219EBF0}">
      <dgm:prSet/>
      <dgm:spPr/>
      <dgm:t>
        <a:bodyPr/>
        <a:lstStyle/>
        <a:p>
          <a:endParaRPr lang="zh-CN" altLang="en-US"/>
        </a:p>
      </dgm:t>
    </dgm:pt>
    <dgm:pt modelId="{0A440EB3-652D-40F5-86A6-68C137BC5D9E}">
      <dgm:prSet phldrT="[文本]" custT="1"/>
      <dgm:spPr/>
      <dgm:t>
        <a:bodyPr/>
        <a:lstStyle/>
        <a:p>
          <a:r>
            <a:rPr lang="zh-CN" altLang="en-US" sz="1400" dirty="0" smtClean="0"/>
            <a:t>在线异常检测</a:t>
          </a:r>
          <a:endParaRPr lang="zh-CN" altLang="en-US" sz="1400" dirty="0"/>
        </a:p>
      </dgm:t>
    </dgm:pt>
    <dgm:pt modelId="{DAC1F9E6-EF41-4A18-8AA6-87A6AF73FECB}" type="parTrans" cxnId="{63933097-EE60-46A8-B420-92EDE8620756}">
      <dgm:prSet/>
      <dgm:spPr/>
      <dgm:t>
        <a:bodyPr/>
        <a:lstStyle/>
        <a:p>
          <a:endParaRPr lang="zh-CN" altLang="en-US"/>
        </a:p>
      </dgm:t>
    </dgm:pt>
    <dgm:pt modelId="{0A6798C3-79CC-438A-91A6-B6AC75B7B63B}" type="sibTrans" cxnId="{63933097-EE60-46A8-B420-92EDE8620756}">
      <dgm:prSet/>
      <dgm:spPr/>
      <dgm:t>
        <a:bodyPr/>
        <a:lstStyle/>
        <a:p>
          <a:endParaRPr lang="zh-CN" altLang="en-US"/>
        </a:p>
      </dgm:t>
    </dgm:pt>
    <dgm:pt modelId="{1A9105EB-C551-48DD-8FE1-2FBA781825C7}">
      <dgm:prSet phldrT="[文本]" custT="1"/>
      <dgm:spPr/>
      <dgm:t>
        <a:bodyPr/>
        <a:lstStyle/>
        <a:p>
          <a:r>
            <a:rPr lang="zh-CN" altLang="en-US" sz="1400" dirty="0" smtClean="0"/>
            <a:t>风险可能性预测</a:t>
          </a:r>
          <a:endParaRPr lang="zh-CN" altLang="en-US" sz="1400" dirty="0"/>
        </a:p>
      </dgm:t>
    </dgm:pt>
    <dgm:pt modelId="{7A09C466-85EB-4969-963D-F0A543640A4E}" type="parTrans" cxnId="{5C980956-A240-4891-8D17-8E225C8FF659}">
      <dgm:prSet/>
      <dgm:spPr/>
      <dgm:t>
        <a:bodyPr/>
        <a:lstStyle/>
        <a:p>
          <a:endParaRPr lang="zh-CN" altLang="en-US"/>
        </a:p>
      </dgm:t>
    </dgm:pt>
    <dgm:pt modelId="{D468023B-695B-48D1-84B5-BD6FC5013ABA}" type="sibTrans" cxnId="{5C980956-A240-4891-8D17-8E225C8FF659}">
      <dgm:prSet/>
      <dgm:spPr/>
      <dgm:t>
        <a:bodyPr/>
        <a:lstStyle/>
        <a:p>
          <a:endParaRPr lang="zh-CN" altLang="en-US"/>
        </a:p>
      </dgm:t>
    </dgm:pt>
    <dgm:pt modelId="{A82B0931-AE08-4F07-B788-B0F9661BFA50}">
      <dgm:prSet phldrT="[文本]" custT="1"/>
      <dgm:spPr/>
      <dgm:t>
        <a:bodyPr/>
        <a:lstStyle/>
        <a:p>
          <a:r>
            <a:rPr lang="zh-CN" altLang="en-US" sz="1400" dirty="0" smtClean="0"/>
            <a:t>单因子预警</a:t>
          </a:r>
          <a:endParaRPr lang="zh-CN" altLang="en-US" sz="1400" dirty="0"/>
        </a:p>
      </dgm:t>
    </dgm:pt>
    <dgm:pt modelId="{A3831EC8-8198-4CCF-8CC3-947A1A9ED9E1}" type="parTrans" cxnId="{805AE5EF-EA60-4093-808F-9F8AF360B801}">
      <dgm:prSet/>
      <dgm:spPr/>
      <dgm:t>
        <a:bodyPr/>
        <a:lstStyle/>
        <a:p>
          <a:endParaRPr lang="zh-CN" altLang="en-US"/>
        </a:p>
      </dgm:t>
    </dgm:pt>
    <dgm:pt modelId="{95EFE1C3-9D77-414B-B76B-288F5DC8D461}" type="sibTrans" cxnId="{805AE5EF-EA60-4093-808F-9F8AF360B801}">
      <dgm:prSet/>
      <dgm:spPr/>
      <dgm:t>
        <a:bodyPr/>
        <a:lstStyle/>
        <a:p>
          <a:endParaRPr lang="zh-CN" altLang="en-US"/>
        </a:p>
      </dgm:t>
    </dgm:pt>
    <dgm:pt modelId="{22FF06DA-A9E8-4976-A777-8EC35B41D9EA}">
      <dgm:prSet phldrT="[文本]" custT="1"/>
      <dgm:spPr/>
      <dgm:t>
        <a:bodyPr/>
        <a:lstStyle/>
        <a:p>
          <a:r>
            <a:rPr lang="zh-CN" altLang="en-US" sz="1400" b="1" dirty="0" smtClean="0"/>
            <a:t>综合风险指数</a:t>
          </a:r>
          <a:r>
            <a:rPr lang="zh-CN" altLang="en-US" sz="1400" dirty="0" smtClean="0"/>
            <a:t>预警</a:t>
          </a:r>
          <a:endParaRPr lang="zh-CN" altLang="en-US" sz="1400" dirty="0"/>
        </a:p>
      </dgm:t>
    </dgm:pt>
    <dgm:pt modelId="{5134E751-9141-44FB-ABF7-5ACAE093183C}" type="parTrans" cxnId="{6A5A89F5-A680-4286-89A1-1A68441E0D04}">
      <dgm:prSet/>
      <dgm:spPr/>
      <dgm:t>
        <a:bodyPr/>
        <a:lstStyle/>
        <a:p>
          <a:endParaRPr lang="zh-CN" altLang="en-US"/>
        </a:p>
      </dgm:t>
    </dgm:pt>
    <dgm:pt modelId="{E268D7C1-3AA1-4885-9D12-7D4DDD9717F7}" type="sibTrans" cxnId="{6A5A89F5-A680-4286-89A1-1A68441E0D04}">
      <dgm:prSet/>
      <dgm:spPr/>
      <dgm:t>
        <a:bodyPr/>
        <a:lstStyle/>
        <a:p>
          <a:endParaRPr lang="zh-CN" altLang="en-US"/>
        </a:p>
      </dgm:t>
    </dgm:pt>
    <dgm:pt modelId="{31596082-1E73-4D84-B4FA-5A4D81770525}">
      <dgm:prSet phldrT="[文本]" custT="1"/>
      <dgm:spPr/>
      <dgm:t>
        <a:bodyPr/>
        <a:lstStyle/>
        <a:p>
          <a:r>
            <a:rPr lang="zh-CN" altLang="en-US" sz="1400" dirty="0" smtClean="0"/>
            <a:t>征兆因子的趋势分析</a:t>
          </a:r>
          <a:endParaRPr lang="zh-CN" altLang="en-US" sz="1400" dirty="0"/>
        </a:p>
      </dgm:t>
    </dgm:pt>
    <dgm:pt modelId="{F56BC5E2-B953-4AFE-9880-3267C7ECC3B0}" type="parTrans" cxnId="{67EED199-9FA1-4CA6-91E8-B5C64C8C3C79}">
      <dgm:prSet/>
      <dgm:spPr/>
      <dgm:t>
        <a:bodyPr/>
        <a:lstStyle/>
        <a:p>
          <a:endParaRPr lang="zh-CN" altLang="en-US"/>
        </a:p>
      </dgm:t>
    </dgm:pt>
    <dgm:pt modelId="{C1574CD4-0C92-489C-B272-0754FA95F2F9}" type="sibTrans" cxnId="{67EED199-9FA1-4CA6-91E8-B5C64C8C3C79}">
      <dgm:prSet/>
      <dgm:spPr/>
      <dgm:t>
        <a:bodyPr/>
        <a:lstStyle/>
        <a:p>
          <a:endParaRPr lang="zh-CN" altLang="en-US"/>
        </a:p>
      </dgm:t>
    </dgm:pt>
    <dgm:pt modelId="{3022EB0C-FE52-4616-8672-D342689DBA45}" type="pres">
      <dgm:prSet presAssocID="{7C897E54-4FF5-407D-94AC-A03F43E19674}" presName="linearFlow" presStyleCnt="0">
        <dgm:presLayoutVars>
          <dgm:dir/>
          <dgm:animLvl val="lvl"/>
          <dgm:resizeHandles val="exact"/>
        </dgm:presLayoutVars>
      </dgm:prSet>
      <dgm:spPr/>
      <dgm:t>
        <a:bodyPr/>
        <a:lstStyle/>
        <a:p>
          <a:endParaRPr lang="zh-CN" altLang="en-US"/>
        </a:p>
      </dgm:t>
    </dgm:pt>
    <dgm:pt modelId="{EA6A2B51-0CE9-474D-8659-3E7995102449}" type="pres">
      <dgm:prSet presAssocID="{A81222EF-06A6-4738-B8FC-20C224D23DC9}" presName="composite" presStyleCnt="0"/>
      <dgm:spPr/>
      <dgm:t>
        <a:bodyPr/>
        <a:lstStyle/>
        <a:p>
          <a:endParaRPr lang="zh-CN" altLang="en-US"/>
        </a:p>
      </dgm:t>
    </dgm:pt>
    <dgm:pt modelId="{65AFBE11-3CB2-4BD0-9208-7EB603C5CAAF}" type="pres">
      <dgm:prSet presAssocID="{A81222EF-06A6-4738-B8FC-20C224D23DC9}" presName="parTx" presStyleLbl="node1" presStyleIdx="0" presStyleCnt="3">
        <dgm:presLayoutVars>
          <dgm:chMax val="0"/>
          <dgm:chPref val="0"/>
          <dgm:bulletEnabled val="1"/>
        </dgm:presLayoutVars>
      </dgm:prSet>
      <dgm:spPr/>
      <dgm:t>
        <a:bodyPr/>
        <a:lstStyle/>
        <a:p>
          <a:endParaRPr lang="zh-CN" altLang="en-US"/>
        </a:p>
      </dgm:t>
    </dgm:pt>
    <dgm:pt modelId="{60749FFD-D27A-42F6-8F79-3267833A70FD}" type="pres">
      <dgm:prSet presAssocID="{A81222EF-06A6-4738-B8FC-20C224D23DC9}" presName="parSh" presStyleLbl="node1" presStyleIdx="0" presStyleCnt="3"/>
      <dgm:spPr/>
      <dgm:t>
        <a:bodyPr/>
        <a:lstStyle/>
        <a:p>
          <a:endParaRPr lang="zh-CN" altLang="en-US"/>
        </a:p>
      </dgm:t>
    </dgm:pt>
    <dgm:pt modelId="{FE6E5992-EFD0-431D-9A20-61DF9ECB7ADB}" type="pres">
      <dgm:prSet presAssocID="{A81222EF-06A6-4738-B8FC-20C224D23DC9}" presName="desTx" presStyleLbl="fgAcc1" presStyleIdx="0" presStyleCnt="3">
        <dgm:presLayoutVars>
          <dgm:bulletEnabled val="1"/>
        </dgm:presLayoutVars>
      </dgm:prSet>
      <dgm:spPr/>
      <dgm:t>
        <a:bodyPr/>
        <a:lstStyle/>
        <a:p>
          <a:endParaRPr lang="zh-CN" altLang="en-US"/>
        </a:p>
      </dgm:t>
    </dgm:pt>
    <dgm:pt modelId="{4437332B-1CEE-48BB-AADF-82012439BF38}" type="pres">
      <dgm:prSet presAssocID="{B2BB7FC7-6F5F-4055-B77D-99CD118E23FD}" presName="sibTrans" presStyleLbl="sibTrans2D1" presStyleIdx="0" presStyleCnt="2"/>
      <dgm:spPr/>
      <dgm:t>
        <a:bodyPr/>
        <a:lstStyle/>
        <a:p>
          <a:endParaRPr lang="zh-CN" altLang="en-US"/>
        </a:p>
      </dgm:t>
    </dgm:pt>
    <dgm:pt modelId="{AC585163-56E1-4ABD-A31E-17CDF93FA9EA}" type="pres">
      <dgm:prSet presAssocID="{B2BB7FC7-6F5F-4055-B77D-99CD118E23FD}" presName="connTx" presStyleLbl="sibTrans2D1" presStyleIdx="0" presStyleCnt="2"/>
      <dgm:spPr/>
      <dgm:t>
        <a:bodyPr/>
        <a:lstStyle/>
        <a:p>
          <a:endParaRPr lang="zh-CN" altLang="en-US"/>
        </a:p>
      </dgm:t>
    </dgm:pt>
    <dgm:pt modelId="{A3DA08C5-DB59-4CDC-81EB-F5BD614917FA}" type="pres">
      <dgm:prSet presAssocID="{9B809FBF-C665-4272-AFF2-EC1705311BF6}" presName="composite" presStyleCnt="0"/>
      <dgm:spPr/>
      <dgm:t>
        <a:bodyPr/>
        <a:lstStyle/>
        <a:p>
          <a:endParaRPr lang="zh-CN" altLang="en-US"/>
        </a:p>
      </dgm:t>
    </dgm:pt>
    <dgm:pt modelId="{13BC6757-9767-48A9-9060-72840CF7BB60}" type="pres">
      <dgm:prSet presAssocID="{9B809FBF-C665-4272-AFF2-EC1705311BF6}" presName="parTx" presStyleLbl="node1" presStyleIdx="0" presStyleCnt="3">
        <dgm:presLayoutVars>
          <dgm:chMax val="0"/>
          <dgm:chPref val="0"/>
          <dgm:bulletEnabled val="1"/>
        </dgm:presLayoutVars>
      </dgm:prSet>
      <dgm:spPr/>
      <dgm:t>
        <a:bodyPr/>
        <a:lstStyle/>
        <a:p>
          <a:endParaRPr lang="zh-CN" altLang="en-US"/>
        </a:p>
      </dgm:t>
    </dgm:pt>
    <dgm:pt modelId="{DC6C4A2B-6F70-46D0-83C1-886BD5E12F9A}" type="pres">
      <dgm:prSet presAssocID="{9B809FBF-C665-4272-AFF2-EC1705311BF6}" presName="parSh" presStyleLbl="node1" presStyleIdx="1" presStyleCnt="3"/>
      <dgm:spPr/>
      <dgm:t>
        <a:bodyPr/>
        <a:lstStyle/>
        <a:p>
          <a:endParaRPr lang="zh-CN" altLang="en-US"/>
        </a:p>
      </dgm:t>
    </dgm:pt>
    <dgm:pt modelId="{90D7625F-A4E1-4DF5-AD96-2BB9390B9C70}" type="pres">
      <dgm:prSet presAssocID="{9B809FBF-C665-4272-AFF2-EC1705311BF6}" presName="desTx" presStyleLbl="fgAcc1" presStyleIdx="1" presStyleCnt="3">
        <dgm:presLayoutVars>
          <dgm:bulletEnabled val="1"/>
        </dgm:presLayoutVars>
      </dgm:prSet>
      <dgm:spPr/>
      <dgm:t>
        <a:bodyPr/>
        <a:lstStyle/>
        <a:p>
          <a:endParaRPr lang="zh-CN" altLang="en-US"/>
        </a:p>
      </dgm:t>
    </dgm:pt>
    <dgm:pt modelId="{1068C1BA-9FF6-4FBC-A75D-653D24765F48}" type="pres">
      <dgm:prSet presAssocID="{74B0CEBE-CE59-49ED-8F53-52BFBC883CF1}" presName="sibTrans" presStyleLbl="sibTrans2D1" presStyleIdx="1" presStyleCnt="2"/>
      <dgm:spPr/>
      <dgm:t>
        <a:bodyPr/>
        <a:lstStyle/>
        <a:p>
          <a:endParaRPr lang="zh-CN" altLang="en-US"/>
        </a:p>
      </dgm:t>
    </dgm:pt>
    <dgm:pt modelId="{DA9F3C0B-265B-4377-A2A9-8C90C89A7A92}" type="pres">
      <dgm:prSet presAssocID="{74B0CEBE-CE59-49ED-8F53-52BFBC883CF1}" presName="connTx" presStyleLbl="sibTrans2D1" presStyleIdx="1" presStyleCnt="2"/>
      <dgm:spPr/>
      <dgm:t>
        <a:bodyPr/>
        <a:lstStyle/>
        <a:p>
          <a:endParaRPr lang="zh-CN" altLang="en-US"/>
        </a:p>
      </dgm:t>
    </dgm:pt>
    <dgm:pt modelId="{BF4BFA02-AFAF-4D0B-870A-660DE3373818}" type="pres">
      <dgm:prSet presAssocID="{C1448BCF-E361-41E7-A5C2-873057EB0FA4}" presName="composite" presStyleCnt="0"/>
      <dgm:spPr/>
      <dgm:t>
        <a:bodyPr/>
        <a:lstStyle/>
        <a:p>
          <a:endParaRPr lang="zh-CN" altLang="en-US"/>
        </a:p>
      </dgm:t>
    </dgm:pt>
    <dgm:pt modelId="{62C2E475-90C0-46AD-B1F2-B3CD542F3F35}" type="pres">
      <dgm:prSet presAssocID="{C1448BCF-E361-41E7-A5C2-873057EB0FA4}" presName="parTx" presStyleLbl="node1" presStyleIdx="1" presStyleCnt="3">
        <dgm:presLayoutVars>
          <dgm:chMax val="0"/>
          <dgm:chPref val="0"/>
          <dgm:bulletEnabled val="1"/>
        </dgm:presLayoutVars>
      </dgm:prSet>
      <dgm:spPr/>
      <dgm:t>
        <a:bodyPr/>
        <a:lstStyle/>
        <a:p>
          <a:endParaRPr lang="zh-CN" altLang="en-US"/>
        </a:p>
      </dgm:t>
    </dgm:pt>
    <dgm:pt modelId="{1744572F-FC4C-45BD-8D55-94159951D539}" type="pres">
      <dgm:prSet presAssocID="{C1448BCF-E361-41E7-A5C2-873057EB0FA4}" presName="parSh" presStyleLbl="node1" presStyleIdx="2" presStyleCnt="3"/>
      <dgm:spPr/>
      <dgm:t>
        <a:bodyPr/>
        <a:lstStyle/>
        <a:p>
          <a:endParaRPr lang="zh-CN" altLang="en-US"/>
        </a:p>
      </dgm:t>
    </dgm:pt>
    <dgm:pt modelId="{D0101BC7-6C44-4705-B627-D1D5A8C7DA98}" type="pres">
      <dgm:prSet presAssocID="{C1448BCF-E361-41E7-A5C2-873057EB0FA4}" presName="desTx" presStyleLbl="fgAcc1" presStyleIdx="2" presStyleCnt="3">
        <dgm:presLayoutVars>
          <dgm:bulletEnabled val="1"/>
        </dgm:presLayoutVars>
      </dgm:prSet>
      <dgm:spPr/>
      <dgm:t>
        <a:bodyPr/>
        <a:lstStyle/>
        <a:p>
          <a:endParaRPr lang="zh-CN" altLang="en-US"/>
        </a:p>
      </dgm:t>
    </dgm:pt>
  </dgm:ptLst>
  <dgm:cxnLst>
    <dgm:cxn modelId="{32F7C3B4-035D-4481-AA23-F6281D3C030C}" type="presOf" srcId="{C1448BCF-E361-41E7-A5C2-873057EB0FA4}" destId="{1744572F-FC4C-45BD-8D55-94159951D539}" srcOrd="1" destOrd="0" presId="urn:microsoft.com/office/officeart/2005/8/layout/process3"/>
    <dgm:cxn modelId="{4878F089-998D-47FA-B4A7-66BFAA7AC7B0}" type="presOf" srcId="{49459E9F-52A3-4183-8A8B-0D35D947C064}" destId="{90D7625F-A4E1-4DF5-AD96-2BB9390B9C70}" srcOrd="0" destOrd="2" presId="urn:microsoft.com/office/officeart/2005/8/layout/process3"/>
    <dgm:cxn modelId="{18D1A70C-FAA7-4624-BFC3-1BC5536D6FE4}" type="presOf" srcId="{B2BB7FC7-6F5F-4055-B77D-99CD118E23FD}" destId="{AC585163-56E1-4ABD-A31E-17CDF93FA9EA}" srcOrd="1" destOrd="0" presId="urn:microsoft.com/office/officeart/2005/8/layout/process3"/>
    <dgm:cxn modelId="{9A01F00D-9C82-42A9-8CDA-581BD1217D19}" type="presOf" srcId="{74B0CEBE-CE59-49ED-8F53-52BFBC883CF1}" destId="{1068C1BA-9FF6-4FBC-A75D-653D24765F48}" srcOrd="0" destOrd="0" presId="urn:microsoft.com/office/officeart/2005/8/layout/process3"/>
    <dgm:cxn modelId="{B8083AB4-0FA8-4FB2-A464-763CF24FD0DE}" srcId="{9B809FBF-C665-4272-AFF2-EC1705311BF6}" destId="{17513B67-59B0-4F34-BFBB-142851021CBE}" srcOrd="1" destOrd="0" parTransId="{81BFD2E8-0791-413C-998C-34BCE8FDF128}" sibTransId="{F158356F-371E-4740-981D-5FA7DC5A73F8}"/>
    <dgm:cxn modelId="{82406FA5-97E1-4D00-A471-DDF62E425A45}" srcId="{C1448BCF-E361-41E7-A5C2-873057EB0FA4}" destId="{E4F5E3DF-90F7-4661-A1E8-1FADEE28F9DC}" srcOrd="0" destOrd="0" parTransId="{4D62B0B7-6035-4BD1-BBDD-B8D6B52B5EE5}" sibTransId="{CC705549-0F87-4B2D-A5C0-3CFC4AC2B528}"/>
    <dgm:cxn modelId="{2EC7EBC7-C2A2-4893-9953-5BEC43708C4D}" type="presOf" srcId="{A81222EF-06A6-4738-B8FC-20C224D23DC9}" destId="{65AFBE11-3CB2-4BD0-9208-7EB603C5CAAF}" srcOrd="0" destOrd="0" presId="urn:microsoft.com/office/officeart/2005/8/layout/process3"/>
    <dgm:cxn modelId="{FE73A731-6E9E-404F-AAAE-1B9E8AD8B2EE}" type="presOf" srcId="{9B809FBF-C665-4272-AFF2-EC1705311BF6}" destId="{13BC6757-9767-48A9-9060-72840CF7BB60}" srcOrd="0" destOrd="0" presId="urn:microsoft.com/office/officeart/2005/8/layout/process3"/>
    <dgm:cxn modelId="{F54C2EB9-43A1-4801-A57D-47F817B812C6}" type="presOf" srcId="{0A440EB3-652D-40F5-86A6-68C137BC5D9E}" destId="{90D7625F-A4E1-4DF5-AD96-2BB9390B9C70}" srcOrd="0" destOrd="0" presId="urn:microsoft.com/office/officeart/2005/8/layout/process3"/>
    <dgm:cxn modelId="{ECB5B79E-9F89-4B4A-9318-DC0CF7EC2B10}" type="presOf" srcId="{A81222EF-06A6-4738-B8FC-20C224D23DC9}" destId="{60749FFD-D27A-42F6-8F79-3267833A70FD}" srcOrd="1" destOrd="0" presId="urn:microsoft.com/office/officeart/2005/8/layout/process3"/>
    <dgm:cxn modelId="{16A08F85-6792-43E4-B30B-7265A9C1889D}" type="presOf" srcId="{31596082-1E73-4D84-B4FA-5A4D81770525}" destId="{FE6E5992-EFD0-431D-9A20-61DF9ECB7ADB}" srcOrd="0" destOrd="1" presId="urn:microsoft.com/office/officeart/2005/8/layout/process3"/>
    <dgm:cxn modelId="{F05AFCEC-077C-4290-AD67-D729D953C4AA}" type="presOf" srcId="{74B0CEBE-CE59-49ED-8F53-52BFBC883CF1}" destId="{DA9F3C0B-265B-4377-A2A9-8C90C89A7A92}" srcOrd="1" destOrd="0" presId="urn:microsoft.com/office/officeart/2005/8/layout/process3"/>
    <dgm:cxn modelId="{53D2B722-E3F0-45FD-A8DE-DA36C219EBF0}" srcId="{9B809FBF-C665-4272-AFF2-EC1705311BF6}" destId="{49459E9F-52A3-4183-8A8B-0D35D947C064}" srcOrd="2" destOrd="0" parTransId="{98BF327B-19EF-44F6-9614-40865866B3AA}" sibTransId="{D0AA37F8-6E57-4D61-949F-D167877B2518}"/>
    <dgm:cxn modelId="{439CF5C2-E8C3-4763-B8FE-59768AFFCF01}" type="presOf" srcId="{C1448BCF-E361-41E7-A5C2-873057EB0FA4}" destId="{62C2E475-90C0-46AD-B1F2-B3CD542F3F35}" srcOrd="0" destOrd="0" presId="urn:microsoft.com/office/officeart/2005/8/layout/process3"/>
    <dgm:cxn modelId="{B1043D3F-3221-472E-BB08-BE2F506F973C}" srcId="{7C897E54-4FF5-407D-94AC-A03F43E19674}" destId="{A81222EF-06A6-4738-B8FC-20C224D23DC9}" srcOrd="0" destOrd="0" parTransId="{7965CF4D-31BB-45B6-A4CE-6C0377A8657E}" sibTransId="{B2BB7FC7-6F5F-4055-B77D-99CD118E23FD}"/>
    <dgm:cxn modelId="{A1096B54-4A51-4D37-8EAA-F9D3AE3E5259}" srcId="{A81222EF-06A6-4738-B8FC-20C224D23DC9}" destId="{DEEC0105-A0F3-492A-9AFB-D416CF4EC46E}" srcOrd="2" destOrd="0" parTransId="{5D78928F-DC4B-45A2-990E-D58DF887CB07}" sibTransId="{6E1525E9-9E15-458C-A400-401AC4CE3C05}"/>
    <dgm:cxn modelId="{D10B20C3-4AAA-43DE-9F00-9A2529304D80}" type="presOf" srcId="{17513B67-59B0-4F34-BFBB-142851021CBE}" destId="{90D7625F-A4E1-4DF5-AD96-2BB9390B9C70}" srcOrd="0" destOrd="1" presId="urn:microsoft.com/office/officeart/2005/8/layout/process3"/>
    <dgm:cxn modelId="{C6DE57A6-F9A2-4ED4-A6A1-8D514181EA56}" type="presOf" srcId="{B2BB7FC7-6F5F-4055-B77D-99CD118E23FD}" destId="{4437332B-1CEE-48BB-AADF-82012439BF38}" srcOrd="0" destOrd="0" presId="urn:microsoft.com/office/officeart/2005/8/layout/process3"/>
    <dgm:cxn modelId="{67EED199-9FA1-4CA6-91E8-B5C64C8C3C79}" srcId="{A81222EF-06A6-4738-B8FC-20C224D23DC9}" destId="{31596082-1E73-4D84-B4FA-5A4D81770525}" srcOrd="1" destOrd="0" parTransId="{F56BC5E2-B953-4AFE-9880-3267C7ECC3B0}" sibTransId="{C1574CD4-0C92-489C-B272-0754FA95F2F9}"/>
    <dgm:cxn modelId="{5C980956-A240-4891-8D17-8E225C8FF659}" srcId="{C1448BCF-E361-41E7-A5C2-873057EB0FA4}" destId="{1A9105EB-C551-48DD-8FE1-2FBA781825C7}" srcOrd="1" destOrd="0" parTransId="{7A09C466-85EB-4969-963D-F0A543640A4E}" sibTransId="{D468023B-695B-48D1-84B5-BD6FC5013ABA}"/>
    <dgm:cxn modelId="{6A5A89F5-A680-4286-89A1-1A68441E0D04}" srcId="{C1448BCF-E361-41E7-A5C2-873057EB0FA4}" destId="{22FF06DA-A9E8-4976-A777-8EC35B41D9EA}" srcOrd="3" destOrd="0" parTransId="{5134E751-9141-44FB-ABF7-5ACAE093183C}" sibTransId="{E268D7C1-3AA1-4885-9D12-7D4DDD9717F7}"/>
    <dgm:cxn modelId="{DC4497C8-5B72-4CCE-BCC5-7CAE290250F1}" type="presOf" srcId="{E4F5E3DF-90F7-4661-A1E8-1FADEE28F9DC}" destId="{D0101BC7-6C44-4705-B627-D1D5A8C7DA98}" srcOrd="0" destOrd="0" presId="urn:microsoft.com/office/officeart/2005/8/layout/process3"/>
    <dgm:cxn modelId="{6A7B1163-EFAB-46BC-9A89-8DFA0D27D7E8}" type="presOf" srcId="{7C897E54-4FF5-407D-94AC-A03F43E19674}" destId="{3022EB0C-FE52-4616-8672-D342689DBA45}" srcOrd="0" destOrd="0" presId="urn:microsoft.com/office/officeart/2005/8/layout/process3"/>
    <dgm:cxn modelId="{63933097-EE60-46A8-B420-92EDE8620756}" srcId="{9B809FBF-C665-4272-AFF2-EC1705311BF6}" destId="{0A440EB3-652D-40F5-86A6-68C137BC5D9E}" srcOrd="0" destOrd="0" parTransId="{DAC1F9E6-EF41-4A18-8AA6-87A6AF73FECB}" sibTransId="{0A6798C3-79CC-438A-91A6-B6AC75B7B63B}"/>
    <dgm:cxn modelId="{DFE70A5D-FBCF-4960-8E7F-B3F4DE9E4C80}" type="presOf" srcId="{DC036C66-3D32-4F75-B007-0CD27094D510}" destId="{FE6E5992-EFD0-431D-9A20-61DF9ECB7ADB}" srcOrd="0" destOrd="3" presId="urn:microsoft.com/office/officeart/2005/8/layout/process3"/>
    <dgm:cxn modelId="{DDB03E34-9DD7-481C-90F3-AD6DA381D0B3}" srcId="{7C897E54-4FF5-407D-94AC-A03F43E19674}" destId="{C1448BCF-E361-41E7-A5C2-873057EB0FA4}" srcOrd="2" destOrd="0" parTransId="{F7652BE5-1B66-4264-8C53-DD395A25E3FD}" sibTransId="{75186EC0-47A0-45DE-A196-A48FD5AF5D20}"/>
    <dgm:cxn modelId="{A57C842A-EA51-4027-BB20-7FAB0D63F06D}" srcId="{7C897E54-4FF5-407D-94AC-A03F43E19674}" destId="{9B809FBF-C665-4272-AFF2-EC1705311BF6}" srcOrd="1" destOrd="0" parTransId="{21213538-FB45-4060-A1B4-D59CEF74BB75}" sibTransId="{74B0CEBE-CE59-49ED-8F53-52BFBC883CF1}"/>
    <dgm:cxn modelId="{805AE5EF-EA60-4093-808F-9F8AF360B801}" srcId="{C1448BCF-E361-41E7-A5C2-873057EB0FA4}" destId="{A82B0931-AE08-4F07-B788-B0F9661BFA50}" srcOrd="2" destOrd="0" parTransId="{A3831EC8-8198-4CCF-8CC3-947A1A9ED9E1}" sibTransId="{95EFE1C3-9D77-414B-B76B-288F5DC8D461}"/>
    <dgm:cxn modelId="{C6F39ABB-3F5E-45D5-9759-1CE127A80418}" type="presOf" srcId="{1A9105EB-C551-48DD-8FE1-2FBA781825C7}" destId="{D0101BC7-6C44-4705-B627-D1D5A8C7DA98}" srcOrd="0" destOrd="1" presId="urn:microsoft.com/office/officeart/2005/8/layout/process3"/>
    <dgm:cxn modelId="{55E588D1-E5D3-43DE-B2EC-917D9EBF347B}" type="presOf" srcId="{22FF06DA-A9E8-4976-A777-8EC35B41D9EA}" destId="{D0101BC7-6C44-4705-B627-D1D5A8C7DA98}" srcOrd="0" destOrd="3" presId="urn:microsoft.com/office/officeart/2005/8/layout/process3"/>
    <dgm:cxn modelId="{0B0E50C4-191D-4E51-B3BB-67A67F2B7CEB}" srcId="{A81222EF-06A6-4738-B8FC-20C224D23DC9}" destId="{C0B06800-E7C0-4036-A0FE-42B77549682C}" srcOrd="0" destOrd="0" parTransId="{90FE6EE1-17C8-461A-8F2C-2E4A6660BE49}" sibTransId="{920E81CF-D4CB-46A7-909F-AD52EF4A28C2}"/>
    <dgm:cxn modelId="{C5476A41-363B-44FB-8D10-1A49DAD92722}" type="presOf" srcId="{C0B06800-E7C0-4036-A0FE-42B77549682C}" destId="{FE6E5992-EFD0-431D-9A20-61DF9ECB7ADB}" srcOrd="0" destOrd="0" presId="urn:microsoft.com/office/officeart/2005/8/layout/process3"/>
    <dgm:cxn modelId="{3585DAA3-9DCB-4BA2-99C5-11E147E972C1}" type="presOf" srcId="{DEEC0105-A0F3-492A-9AFB-D416CF4EC46E}" destId="{FE6E5992-EFD0-431D-9A20-61DF9ECB7ADB}" srcOrd="0" destOrd="2" presId="urn:microsoft.com/office/officeart/2005/8/layout/process3"/>
    <dgm:cxn modelId="{A3168651-C3DC-457C-B6B5-082B573919DA}" type="presOf" srcId="{A82B0931-AE08-4F07-B788-B0F9661BFA50}" destId="{D0101BC7-6C44-4705-B627-D1D5A8C7DA98}" srcOrd="0" destOrd="2" presId="urn:microsoft.com/office/officeart/2005/8/layout/process3"/>
    <dgm:cxn modelId="{6015EDEC-1513-4A29-AADB-CA2A5D94B455}" type="presOf" srcId="{9B809FBF-C665-4272-AFF2-EC1705311BF6}" destId="{DC6C4A2B-6F70-46D0-83C1-886BD5E12F9A}" srcOrd="1" destOrd="0" presId="urn:microsoft.com/office/officeart/2005/8/layout/process3"/>
    <dgm:cxn modelId="{D14944A5-6A48-43FA-84B2-821E266A554E}" srcId="{A81222EF-06A6-4738-B8FC-20C224D23DC9}" destId="{DC036C66-3D32-4F75-B007-0CD27094D510}" srcOrd="3" destOrd="0" parTransId="{B36C72B9-B489-4D46-9DFC-46C52CC36D4A}" sibTransId="{DA4F4A33-E553-48C0-B51B-6679C2A238FF}"/>
    <dgm:cxn modelId="{0A5B565C-D83D-439A-8CC3-1CFC01AF0D2D}" type="presParOf" srcId="{3022EB0C-FE52-4616-8672-D342689DBA45}" destId="{EA6A2B51-0CE9-474D-8659-3E7995102449}" srcOrd="0" destOrd="0" presId="urn:microsoft.com/office/officeart/2005/8/layout/process3"/>
    <dgm:cxn modelId="{DA355271-7F6F-4467-99DB-52DC2BC9BBCC}" type="presParOf" srcId="{EA6A2B51-0CE9-474D-8659-3E7995102449}" destId="{65AFBE11-3CB2-4BD0-9208-7EB603C5CAAF}" srcOrd="0" destOrd="0" presId="urn:microsoft.com/office/officeart/2005/8/layout/process3"/>
    <dgm:cxn modelId="{90C837A4-4A50-43BC-AAA4-D88F6F0130DB}" type="presParOf" srcId="{EA6A2B51-0CE9-474D-8659-3E7995102449}" destId="{60749FFD-D27A-42F6-8F79-3267833A70FD}" srcOrd="1" destOrd="0" presId="urn:microsoft.com/office/officeart/2005/8/layout/process3"/>
    <dgm:cxn modelId="{7C5CFD2C-6F98-4209-9828-624964E46C3A}" type="presParOf" srcId="{EA6A2B51-0CE9-474D-8659-3E7995102449}" destId="{FE6E5992-EFD0-431D-9A20-61DF9ECB7ADB}" srcOrd="2" destOrd="0" presId="urn:microsoft.com/office/officeart/2005/8/layout/process3"/>
    <dgm:cxn modelId="{FBD09E89-7E5A-4B4E-BCB4-F6919685E0B5}" type="presParOf" srcId="{3022EB0C-FE52-4616-8672-D342689DBA45}" destId="{4437332B-1CEE-48BB-AADF-82012439BF38}" srcOrd="1" destOrd="0" presId="urn:microsoft.com/office/officeart/2005/8/layout/process3"/>
    <dgm:cxn modelId="{8EBD8B75-EF00-4958-944E-E6E1F099220E}" type="presParOf" srcId="{4437332B-1CEE-48BB-AADF-82012439BF38}" destId="{AC585163-56E1-4ABD-A31E-17CDF93FA9EA}" srcOrd="0" destOrd="0" presId="urn:microsoft.com/office/officeart/2005/8/layout/process3"/>
    <dgm:cxn modelId="{92BA79B0-B794-4C34-83E3-E048A6448D49}" type="presParOf" srcId="{3022EB0C-FE52-4616-8672-D342689DBA45}" destId="{A3DA08C5-DB59-4CDC-81EB-F5BD614917FA}" srcOrd="2" destOrd="0" presId="urn:microsoft.com/office/officeart/2005/8/layout/process3"/>
    <dgm:cxn modelId="{2D2A1AD8-7739-43DA-8C60-05D3145F7D1E}" type="presParOf" srcId="{A3DA08C5-DB59-4CDC-81EB-F5BD614917FA}" destId="{13BC6757-9767-48A9-9060-72840CF7BB60}" srcOrd="0" destOrd="0" presId="urn:microsoft.com/office/officeart/2005/8/layout/process3"/>
    <dgm:cxn modelId="{075655AB-32E2-4998-9B2C-4DAD2A7468A4}" type="presParOf" srcId="{A3DA08C5-DB59-4CDC-81EB-F5BD614917FA}" destId="{DC6C4A2B-6F70-46D0-83C1-886BD5E12F9A}" srcOrd="1" destOrd="0" presId="urn:microsoft.com/office/officeart/2005/8/layout/process3"/>
    <dgm:cxn modelId="{1B7C3EAF-91F1-4179-9B60-42AEB77C85F0}" type="presParOf" srcId="{A3DA08C5-DB59-4CDC-81EB-F5BD614917FA}" destId="{90D7625F-A4E1-4DF5-AD96-2BB9390B9C70}" srcOrd="2" destOrd="0" presId="urn:microsoft.com/office/officeart/2005/8/layout/process3"/>
    <dgm:cxn modelId="{BD590108-0088-4F2B-AD1B-359CC98B58D9}" type="presParOf" srcId="{3022EB0C-FE52-4616-8672-D342689DBA45}" destId="{1068C1BA-9FF6-4FBC-A75D-653D24765F48}" srcOrd="3" destOrd="0" presId="urn:microsoft.com/office/officeart/2005/8/layout/process3"/>
    <dgm:cxn modelId="{9C1EDA2B-BCD5-49B0-98C1-DB7D9297938F}" type="presParOf" srcId="{1068C1BA-9FF6-4FBC-A75D-653D24765F48}" destId="{DA9F3C0B-265B-4377-A2A9-8C90C89A7A92}" srcOrd="0" destOrd="0" presId="urn:microsoft.com/office/officeart/2005/8/layout/process3"/>
    <dgm:cxn modelId="{81DF7C20-67B1-4869-ADED-90BD40A7D68D}" type="presParOf" srcId="{3022EB0C-FE52-4616-8672-D342689DBA45}" destId="{BF4BFA02-AFAF-4D0B-870A-660DE3373818}" srcOrd="4" destOrd="0" presId="urn:microsoft.com/office/officeart/2005/8/layout/process3"/>
    <dgm:cxn modelId="{150F9548-FBDF-44C7-B48A-B33C7F6A393E}" type="presParOf" srcId="{BF4BFA02-AFAF-4D0B-870A-660DE3373818}" destId="{62C2E475-90C0-46AD-B1F2-B3CD542F3F35}" srcOrd="0" destOrd="0" presId="urn:microsoft.com/office/officeart/2005/8/layout/process3"/>
    <dgm:cxn modelId="{00B27450-82C7-4896-8955-DE22309F1405}" type="presParOf" srcId="{BF4BFA02-AFAF-4D0B-870A-660DE3373818}" destId="{1744572F-FC4C-45BD-8D55-94159951D539}" srcOrd="1" destOrd="0" presId="urn:microsoft.com/office/officeart/2005/8/layout/process3"/>
    <dgm:cxn modelId="{9151D2F7-FF50-4588-861E-91A01120232F}" type="presParOf" srcId="{BF4BFA02-AFAF-4D0B-870A-660DE3373818}" destId="{D0101BC7-6C44-4705-B627-D1D5A8C7DA98}"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49FFD-D27A-42F6-8F79-3267833A70FD}">
      <dsp:nvSpPr>
        <dsp:cNvPr id="0" name=""/>
        <dsp:cNvSpPr/>
      </dsp:nvSpPr>
      <dsp:spPr>
        <a:xfrm>
          <a:off x="4091" y="203783"/>
          <a:ext cx="1860531" cy="12096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kern="1200" dirty="0" smtClean="0"/>
            <a:t>趋势分析</a:t>
          </a:r>
          <a:endParaRPr lang="zh-CN" altLang="en-US" sz="2800" kern="1200" dirty="0"/>
        </a:p>
      </dsp:txBody>
      <dsp:txXfrm>
        <a:off x="4091" y="203783"/>
        <a:ext cx="1860531" cy="744212"/>
      </dsp:txXfrm>
    </dsp:sp>
    <dsp:sp modelId="{FE6E5992-EFD0-431D-9A20-61DF9ECB7ADB}">
      <dsp:nvSpPr>
        <dsp:cNvPr id="0" name=""/>
        <dsp:cNvSpPr/>
      </dsp:nvSpPr>
      <dsp:spPr>
        <a:xfrm>
          <a:off x="385164" y="947995"/>
          <a:ext cx="1860531" cy="161280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录井数据预处理</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征兆因子的趋势分析</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预测模型构建</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异常可能性计算</a:t>
          </a:r>
          <a:endParaRPr lang="zh-CN" altLang="en-US" sz="1400" kern="1200" dirty="0"/>
        </a:p>
      </dsp:txBody>
      <dsp:txXfrm>
        <a:off x="432401" y="995232"/>
        <a:ext cx="1766057" cy="1518326"/>
      </dsp:txXfrm>
    </dsp:sp>
    <dsp:sp modelId="{4437332B-1CEE-48BB-AADF-82012439BF38}">
      <dsp:nvSpPr>
        <dsp:cNvPr id="0" name=""/>
        <dsp:cNvSpPr/>
      </dsp:nvSpPr>
      <dsp:spPr>
        <a:xfrm>
          <a:off x="2146672" y="344280"/>
          <a:ext cx="597945" cy="463218"/>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146672" y="436924"/>
        <a:ext cx="458980" cy="277930"/>
      </dsp:txXfrm>
    </dsp:sp>
    <dsp:sp modelId="{DC6C4A2B-6F70-46D0-83C1-886BD5E12F9A}">
      <dsp:nvSpPr>
        <dsp:cNvPr id="0" name=""/>
        <dsp:cNvSpPr/>
      </dsp:nvSpPr>
      <dsp:spPr>
        <a:xfrm>
          <a:off x="2992822" y="203783"/>
          <a:ext cx="1860531" cy="1209600"/>
        </a:xfrm>
        <a:prstGeom prst="roundRect">
          <a:avLst>
            <a:gd name="adj" fmla="val 1000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kern="1200" dirty="0" smtClean="0"/>
            <a:t>事故诊断</a:t>
          </a:r>
          <a:endParaRPr lang="zh-CN" altLang="en-US" sz="2800" kern="1200" dirty="0"/>
        </a:p>
      </dsp:txBody>
      <dsp:txXfrm>
        <a:off x="2992822" y="203783"/>
        <a:ext cx="1860531" cy="744212"/>
      </dsp:txXfrm>
    </dsp:sp>
    <dsp:sp modelId="{90D7625F-A4E1-4DF5-AD96-2BB9390B9C70}">
      <dsp:nvSpPr>
        <dsp:cNvPr id="0" name=""/>
        <dsp:cNvSpPr/>
      </dsp:nvSpPr>
      <dsp:spPr>
        <a:xfrm>
          <a:off x="3373894" y="947995"/>
          <a:ext cx="1860531" cy="161280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在线异常检测</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HTM</a:t>
          </a:r>
          <a:r>
            <a:rPr lang="zh-CN" altLang="en-US" sz="1400" kern="1200" dirty="0" smtClean="0"/>
            <a:t>单因子评分</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单因子告警阈值</a:t>
          </a:r>
          <a:endParaRPr lang="zh-CN" altLang="en-US" sz="1400" kern="1200" dirty="0"/>
        </a:p>
      </dsp:txBody>
      <dsp:txXfrm>
        <a:off x="3421131" y="995232"/>
        <a:ext cx="1766057" cy="1518326"/>
      </dsp:txXfrm>
    </dsp:sp>
    <dsp:sp modelId="{1068C1BA-9FF6-4FBC-A75D-653D24765F48}">
      <dsp:nvSpPr>
        <dsp:cNvPr id="0" name=""/>
        <dsp:cNvSpPr/>
      </dsp:nvSpPr>
      <dsp:spPr>
        <a:xfrm>
          <a:off x="5135403" y="344280"/>
          <a:ext cx="597945" cy="463218"/>
        </a:xfrm>
        <a:prstGeom prst="rightArrow">
          <a:avLst>
            <a:gd name="adj1" fmla="val 60000"/>
            <a:gd name="adj2" fmla="val 5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5135403" y="436924"/>
        <a:ext cx="458980" cy="277930"/>
      </dsp:txXfrm>
    </dsp:sp>
    <dsp:sp modelId="{1744572F-FC4C-45BD-8D55-94159951D539}">
      <dsp:nvSpPr>
        <dsp:cNvPr id="0" name=""/>
        <dsp:cNvSpPr/>
      </dsp:nvSpPr>
      <dsp:spPr>
        <a:xfrm>
          <a:off x="5981552" y="203783"/>
          <a:ext cx="1860531" cy="1209600"/>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kern="1200" dirty="0" smtClean="0"/>
            <a:t>风险预警</a:t>
          </a:r>
          <a:endParaRPr lang="zh-CN" altLang="en-US" sz="2800" kern="1200" dirty="0"/>
        </a:p>
      </dsp:txBody>
      <dsp:txXfrm>
        <a:off x="5981552" y="203783"/>
        <a:ext cx="1860531" cy="744212"/>
      </dsp:txXfrm>
    </dsp:sp>
    <dsp:sp modelId="{D0101BC7-6C44-4705-B627-D1D5A8C7DA98}">
      <dsp:nvSpPr>
        <dsp:cNvPr id="0" name=""/>
        <dsp:cNvSpPr/>
      </dsp:nvSpPr>
      <dsp:spPr>
        <a:xfrm>
          <a:off x="6362624" y="947995"/>
          <a:ext cx="1860531" cy="161280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征兆告警分布</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风险可能性预测</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单因子预警</a:t>
          </a:r>
          <a:endParaRPr lang="zh-CN" altLang="en-US" sz="1400" kern="1200" dirty="0"/>
        </a:p>
        <a:p>
          <a:pPr marL="114300" lvl="1" indent="-114300" algn="l" defTabSz="622300">
            <a:lnSpc>
              <a:spcPct val="90000"/>
            </a:lnSpc>
            <a:spcBef>
              <a:spcPct val="0"/>
            </a:spcBef>
            <a:spcAft>
              <a:spcPct val="15000"/>
            </a:spcAft>
            <a:buChar char="••"/>
          </a:pPr>
          <a:r>
            <a:rPr lang="zh-CN" altLang="en-US" sz="1400" b="1" kern="1200" dirty="0" smtClean="0"/>
            <a:t>综合风险指数</a:t>
          </a:r>
          <a:r>
            <a:rPr lang="zh-CN" altLang="en-US" sz="1400" kern="1200" dirty="0" smtClean="0"/>
            <a:t>预警</a:t>
          </a:r>
          <a:endParaRPr lang="zh-CN" altLang="en-US" sz="1400" kern="1200" dirty="0"/>
        </a:p>
      </dsp:txBody>
      <dsp:txXfrm>
        <a:off x="6409861" y="995232"/>
        <a:ext cx="1766057" cy="15183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713A3-2569-4FC5-B842-77DDD9F702B9}" type="datetimeFigureOut">
              <a:rPr lang="zh-CN" altLang="en-US" smtClean="0"/>
              <a:t>2020/7/6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E40E3-AE09-4979-83F9-5F00266C129E}" type="slidenum">
              <a:rPr lang="zh-CN" altLang="en-US" smtClean="0"/>
              <a:t>‹#›</a:t>
            </a:fld>
            <a:endParaRPr lang="zh-CN" altLang="en-US"/>
          </a:p>
        </p:txBody>
      </p:sp>
    </p:spTree>
    <p:extLst>
      <p:ext uri="{BB962C8B-B14F-4D97-AF65-F5344CB8AC3E}">
        <p14:creationId xmlns:p14="http://schemas.microsoft.com/office/powerpoint/2010/main" val="136587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890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3928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181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0126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767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9033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0156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60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758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47</a:t>
            </a:fld>
            <a:endParaRPr lang="zh-CN" altLang="en-US"/>
          </a:p>
        </p:txBody>
      </p:sp>
    </p:spTree>
    <p:extLst>
      <p:ext uri="{BB962C8B-B14F-4D97-AF65-F5344CB8AC3E}">
        <p14:creationId xmlns:p14="http://schemas.microsoft.com/office/powerpoint/2010/main" val="3464574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48</a:t>
            </a:fld>
            <a:endParaRPr lang="zh-CN" altLang="en-US"/>
          </a:p>
        </p:txBody>
      </p:sp>
    </p:spTree>
    <p:extLst>
      <p:ext uri="{BB962C8B-B14F-4D97-AF65-F5344CB8AC3E}">
        <p14:creationId xmlns:p14="http://schemas.microsoft.com/office/powerpoint/2010/main" val="318368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4349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49</a:t>
            </a:fld>
            <a:endParaRPr lang="zh-CN" altLang="en-US"/>
          </a:p>
        </p:txBody>
      </p:sp>
    </p:spTree>
    <p:extLst>
      <p:ext uri="{BB962C8B-B14F-4D97-AF65-F5344CB8AC3E}">
        <p14:creationId xmlns:p14="http://schemas.microsoft.com/office/powerpoint/2010/main" val="98792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50</a:t>
            </a:fld>
            <a:endParaRPr lang="zh-CN" altLang="en-US"/>
          </a:p>
        </p:txBody>
      </p:sp>
    </p:spTree>
    <p:extLst>
      <p:ext uri="{BB962C8B-B14F-4D97-AF65-F5344CB8AC3E}">
        <p14:creationId xmlns:p14="http://schemas.microsoft.com/office/powerpoint/2010/main" val="3836463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51</a:t>
            </a:fld>
            <a:endParaRPr lang="zh-CN" altLang="en-US"/>
          </a:p>
        </p:txBody>
      </p:sp>
    </p:spTree>
    <p:extLst>
      <p:ext uri="{BB962C8B-B14F-4D97-AF65-F5344CB8AC3E}">
        <p14:creationId xmlns:p14="http://schemas.microsoft.com/office/powerpoint/2010/main" val="910997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52</a:t>
            </a:fld>
            <a:endParaRPr lang="zh-CN" altLang="en-US"/>
          </a:p>
        </p:txBody>
      </p:sp>
    </p:spTree>
    <p:extLst>
      <p:ext uri="{BB962C8B-B14F-4D97-AF65-F5344CB8AC3E}">
        <p14:creationId xmlns:p14="http://schemas.microsoft.com/office/powerpoint/2010/main" val="2846139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53</a:t>
            </a:fld>
            <a:endParaRPr lang="zh-CN" altLang="en-US"/>
          </a:p>
        </p:txBody>
      </p:sp>
    </p:spTree>
    <p:extLst>
      <p:ext uri="{BB962C8B-B14F-4D97-AF65-F5344CB8AC3E}">
        <p14:creationId xmlns:p14="http://schemas.microsoft.com/office/powerpoint/2010/main" val="83511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54</a:t>
            </a:fld>
            <a:endParaRPr lang="zh-CN" altLang="en-US"/>
          </a:p>
        </p:txBody>
      </p:sp>
    </p:spTree>
    <p:extLst>
      <p:ext uri="{BB962C8B-B14F-4D97-AF65-F5344CB8AC3E}">
        <p14:creationId xmlns:p14="http://schemas.microsoft.com/office/powerpoint/2010/main" val="3942462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E49F40-983B-41A6-8399-D48615749421}" type="slidenum">
              <a:rPr lang="zh-CN" altLang="en-US" smtClean="0"/>
              <a:t>55</a:t>
            </a:fld>
            <a:endParaRPr lang="zh-CN" altLang="en-US"/>
          </a:p>
        </p:txBody>
      </p:sp>
    </p:spTree>
    <p:extLst>
      <p:ext uri="{BB962C8B-B14F-4D97-AF65-F5344CB8AC3E}">
        <p14:creationId xmlns:p14="http://schemas.microsoft.com/office/powerpoint/2010/main" val="3626636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479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332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840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8832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8356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6197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5184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2929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4260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1515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542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942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107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753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278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838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118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2019.05.09</a:t>
            </a:r>
            <a:endParaRPr lang="zh-CN" altLang="en-US" dirty="0"/>
          </a:p>
        </p:txBody>
      </p:sp>
      <p:sp>
        <p:nvSpPr>
          <p:cNvPr id="26" name="文本占位符 25"/>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工程信息中心</a:t>
            </a:r>
          </a:p>
        </p:txBody>
      </p:sp>
      <p:sp>
        <p:nvSpPr>
          <p:cNvPr id="31" name="文本占位符 30"/>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单击此处输入小标题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6969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79023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71667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947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5966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86932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8260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59232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168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420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组合 24"/>
          <p:cNvGrpSpPr/>
          <p:nvPr userDrawn="1"/>
        </p:nvGrpSpPr>
        <p:grpSpPr>
          <a:xfrm>
            <a:off x="1566263" y="1755040"/>
            <a:ext cx="3097313" cy="1586332"/>
            <a:chOff x="1214065" y="1774867"/>
            <a:chExt cx="3097313" cy="1586332"/>
          </a:xfrm>
        </p:grpSpPr>
        <p:sp>
          <p:nvSpPr>
            <p:cNvPr id="27" name="TextBox 29"/>
            <p:cNvSpPr txBox="1"/>
            <p:nvPr userDrawn="1"/>
          </p:nvSpPr>
          <p:spPr>
            <a:xfrm>
              <a:off x="2251981" y="2776424"/>
              <a:ext cx="2059397" cy="489878"/>
            </a:xfrm>
            <a:prstGeom prst="rect">
              <a:avLst/>
            </a:prstGeom>
            <a:noFill/>
          </p:spPr>
          <p:txBody>
            <a:bodyPr wrap="square" lIns="107951" tIns="53975" rIns="107951" bIns="53975" rtlCol="0">
              <a:spAutoFit/>
            </a:bodyPr>
            <a:lstStyle/>
            <a:p>
              <a:r>
                <a:rPr lang="en-US" altLang="zh-CN" sz="2475" b="1" spc="-144" dirty="0">
                  <a:solidFill>
                    <a:schemeClr val="accent6"/>
                  </a:solidFill>
                  <a:latin typeface="微软雅黑" panose="020B0503020204020204" pitchFamily="34" charset="-122"/>
                  <a:ea typeface="微软雅黑" panose="020B0503020204020204" pitchFamily="34" charset="-122"/>
                </a:rPr>
                <a:t>ONTENTS</a:t>
              </a:r>
              <a:endParaRPr lang="zh-CN" altLang="en-US" sz="2475" b="1" spc="-144" dirty="0">
                <a:solidFill>
                  <a:schemeClr val="accent6"/>
                </a:solidFill>
                <a:latin typeface="微软雅黑" panose="020B0503020204020204" pitchFamily="34" charset="-122"/>
                <a:ea typeface="微软雅黑" panose="020B0503020204020204" pitchFamily="34" charset="-122"/>
              </a:endParaRPr>
            </a:p>
          </p:txBody>
        </p:sp>
        <p:sp>
          <p:nvSpPr>
            <p:cNvPr id="28" name="TextBox 5"/>
            <p:cNvSpPr>
              <a:spLocks noChangeArrowheads="1"/>
            </p:cNvSpPr>
            <p:nvPr userDrawn="1"/>
          </p:nvSpPr>
          <p:spPr bwMode="auto">
            <a:xfrm>
              <a:off x="2251981" y="1887906"/>
              <a:ext cx="15891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rPr>
                <a:t>目录</a:t>
              </a:r>
              <a:endParaRPr 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endParaRPr>
            </a:p>
          </p:txBody>
        </p:sp>
        <p:sp>
          <p:nvSpPr>
            <p:cNvPr id="29" name="Rectangle 5"/>
            <p:cNvSpPr>
              <a:spLocks noChangeArrowheads="1"/>
            </p:cNvSpPr>
            <p:nvPr userDrawn="1"/>
          </p:nvSpPr>
          <p:spPr bwMode="auto">
            <a:xfrm>
              <a:off x="1283288" y="1958049"/>
              <a:ext cx="996950" cy="1196975"/>
            </a:xfrm>
            <a:prstGeom prst="rect">
              <a:avLst/>
            </a:prstGeom>
            <a:solidFill>
              <a:srgbClr val="2768A6"/>
            </a:solidFill>
            <a:ln>
              <a:noFill/>
            </a:ln>
          </p:spPr>
          <p:txBody>
            <a:bodyPr/>
            <a:lstStyle/>
            <a:p>
              <a:pPr algn="ctr"/>
              <a:endParaRPr lang="zh-CN" altLang="en-US" sz="8800" b="1" dirty="0">
                <a:solidFill>
                  <a:schemeClr val="bg1"/>
                </a:solidFill>
              </a:endParaRPr>
            </a:p>
          </p:txBody>
        </p:sp>
        <p:sp>
          <p:nvSpPr>
            <p:cNvPr id="30" name="TextBox 29"/>
            <p:cNvSpPr txBox="1"/>
            <p:nvPr userDrawn="1"/>
          </p:nvSpPr>
          <p:spPr>
            <a:xfrm>
              <a:off x="1214065" y="1774867"/>
              <a:ext cx="2059397" cy="1586332"/>
            </a:xfrm>
            <a:prstGeom prst="rect">
              <a:avLst/>
            </a:prstGeom>
            <a:noFill/>
          </p:spPr>
          <p:txBody>
            <a:bodyPr wrap="square" lIns="107951" tIns="53975" rIns="107951" bIns="53975" rtlCol="0">
              <a:spAutoFit/>
            </a:bodyPr>
            <a:lstStyle/>
            <a:p>
              <a:r>
                <a:rPr lang="en-US" altLang="zh-CN" sz="9600" b="1" spc="-144" dirty="0">
                  <a:solidFill>
                    <a:schemeClr val="bg1"/>
                  </a:solidFill>
                  <a:latin typeface="微软雅黑" panose="020B0503020204020204" pitchFamily="34" charset="-122"/>
                  <a:ea typeface="微软雅黑" panose="020B0503020204020204" pitchFamily="34" charset="-122"/>
                </a:rPr>
                <a:t>C</a:t>
              </a:r>
              <a:endParaRPr lang="zh-CN" altLang="en-US" sz="9600" b="1" spc="-144" dirty="0">
                <a:solidFill>
                  <a:schemeClr val="bg1"/>
                </a:solidFill>
                <a:latin typeface="微软雅黑" panose="020B0503020204020204" pitchFamily="34" charset="-122"/>
                <a:ea typeface="微软雅黑" panose="020B0503020204020204" pitchFamily="34" charset="-122"/>
              </a:endParaRPr>
            </a:p>
          </p:txBody>
        </p:sp>
      </p:grpSp>
      <p:sp>
        <p:nvSpPr>
          <p:cNvPr id="7"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217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72252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67064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1213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4183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7484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5231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62118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067629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6956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1359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494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2020/7/6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28842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86277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7.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8.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9.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0.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4.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5.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7.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8.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9.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9.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1613684"/>
      </p:ext>
    </p:extLst>
  </p:cSld>
  <p:clrMap bg1="lt1" tx1="dk1" bg2="lt2" tx2="dk2" accent1="accent1" accent2="accent2" accent3="accent3" accent4="accent4" accent5="accent5" accent6="accent6" hlink="hlink" folHlink="folHlink"/>
  <p:sldLayoutIdLst>
    <p:sldLayoutId id="2147483680"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68265544"/>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4416430"/>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2075238"/>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36086703"/>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9195083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05098988"/>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81787819"/>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67829689"/>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008643"/>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6510999"/>
      </p:ext>
    </p:extLst>
  </p:cSld>
  <p:clrMap bg1="lt1" tx1="dk1" bg2="lt2" tx2="dk2" accent1="accent1" accent2="accent2" accent3="accent3" accent4="accent4" accent5="accent5" accent6="accent6" hlink="hlink" folHlink="folHlink"/>
  <p:sldLayoutIdLst>
    <p:sldLayoutId id="2147483658"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3085206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9041153"/>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6944224"/>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6703660"/>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20250282"/>
      </p:ext>
    </p:extLst>
  </p:cSld>
  <p:clrMap bg1="lt1" tx1="dk1" bg2="lt2" tx2="dk2" accent1="accent1" accent2="accent2" accent3="accent3" accent4="accent4" accent5="accent5" accent6="accent6" hlink="hlink" folHlink="folHlink"/>
  <p:sldLayoutIdLst>
    <p:sldLayoutId id="2147483664"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6540696"/>
      </p:ext>
    </p:extLst>
  </p:cSld>
  <p:clrMap bg1="lt1" tx1="dk1" bg2="lt2" tx2="dk2" accent1="accent1" accent2="accent2" accent3="accent3" accent4="accent4" accent5="accent5" accent6="accent6" hlink="hlink" folHlink="folHlink"/>
  <p:sldLayoutIdLst>
    <p:sldLayoutId id="2147483666"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4251815"/>
      </p:ext>
    </p:extLst>
  </p:cSld>
  <p:clrMap bg1="lt1" tx1="dk1" bg2="lt2" tx2="dk2" accent1="accent1" accent2="accent2" accent3="accent3" accent4="accent4" accent5="accent5" accent6="accent6" hlink="hlink" folHlink="folHlink"/>
  <p:sldLayoutIdLst>
    <p:sldLayoutId id="2147483668"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8655594"/>
      </p:ext>
    </p:extLst>
  </p:cSld>
  <p:clrMap bg1="lt1" tx1="dk1" bg2="lt2" tx2="dk2" accent1="accent1" accent2="accent2" accent3="accent3" accent4="accent4" accent5="accent5" accent6="accent6" hlink="hlink" folHlink="folHlink"/>
  <p:sldLayoutIdLst>
    <p:sldLayoutId id="2147483672"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6049559"/>
      </p:ext>
    </p:extLst>
  </p:cSld>
  <p:clrMap bg1="lt1" tx1="dk1" bg2="lt2" tx2="dk2" accent1="accent1" accent2="accent2" accent3="accent3" accent4="accent4" accent5="accent5" accent6="accent6" hlink="hlink" folHlink="folHlink"/>
  <p:sldLayoutIdLst>
    <p:sldLayoutId id="2147483674"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2700296"/>
      </p:ext>
    </p:extLst>
  </p:cSld>
  <p:clrMap bg1="lt1" tx1="dk1" bg2="lt2" tx2="dk2" accent1="accent1" accent2="accent2" accent3="accent3" accent4="accent4" accent5="accent5" accent6="accent6" hlink="hlink" folHlink="folHlink"/>
  <p:sldLayoutIdLst>
    <p:sldLayoutId id="2147483676"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5070799"/>
      </p:ext>
    </p:extLst>
  </p:cSld>
  <p:clrMap bg1="lt1" tx1="dk1" bg2="lt2" tx2="dk2" accent1="accent1" accent2="accent2" accent3="accent3" accent4="accent4" accent5="accent5" accent6="accent6" hlink="hlink" folHlink="folHlink"/>
  <p:sldLayoutIdLst>
    <p:sldLayoutId id="2147483678"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6.emf"/><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6.emf"/></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3.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9.xml"/><Relationship Id="rId5" Type="http://schemas.openxmlformats.org/officeDocument/2006/relationships/image" Target="../media/image115.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20200607</a:t>
            </a:r>
          </a:p>
        </p:txBody>
      </p:sp>
      <p:sp>
        <p:nvSpPr>
          <p:cNvPr id="3" name="文本占位符 2"/>
          <p:cNvSpPr>
            <a:spLocks noGrp="1"/>
          </p:cNvSpPr>
          <p:nvPr>
            <p:ph type="body" sz="quarter" idx="14"/>
          </p:nvPr>
        </p:nvSpPr>
        <p:spPr/>
        <p:txBody>
          <a:bodyPr/>
          <a:lstStyle/>
          <a:p>
            <a:r>
              <a:rPr lang="zh-CN" altLang="en-US"/>
              <a:t>郭威龙</a:t>
            </a:r>
          </a:p>
        </p:txBody>
      </p:sp>
      <p:sp>
        <p:nvSpPr>
          <p:cNvPr id="4" name="文本占位符 3"/>
          <p:cNvSpPr>
            <a:spLocks noGrp="1"/>
          </p:cNvSpPr>
          <p:nvPr>
            <p:ph type="body" sz="quarter" idx="15"/>
          </p:nvPr>
        </p:nvSpPr>
        <p:spPr/>
        <p:txBody>
          <a:bodyPr/>
          <a:lstStyle/>
          <a:p>
            <a:r>
              <a:rPr lang="zh-CN" altLang="en-US"/>
              <a:t>钻井汇报</a:t>
            </a:r>
          </a:p>
        </p:txBody>
      </p:sp>
      <p:sp>
        <p:nvSpPr>
          <p:cNvPr id="5" name="文本占位符 4"/>
          <p:cNvSpPr>
            <a:spLocks noGrp="1"/>
          </p:cNvSpPr>
          <p:nvPr>
            <p:ph type="body" sz="quarter" idx="16"/>
          </p:nvPr>
        </p:nvSpPr>
        <p:spPr/>
        <p:txBody>
          <a:bodyPr/>
          <a:lstStyle/>
          <a:p>
            <a:endParaRPr lang="zh-CN" altLang="en-US"/>
          </a:p>
        </p:txBody>
      </p:sp>
      <p:cxnSp>
        <p:nvCxnSpPr>
          <p:cNvPr id="6" name="直接连接符 5"/>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10</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hkla/1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549910" y="2516505"/>
            <a:ext cx="5127625" cy="3839845"/>
          </a:xfrm>
          <a:prstGeom prst="rect">
            <a:avLst/>
          </a:prstGeom>
        </p:spPr>
      </p:pic>
      <p:pic>
        <p:nvPicPr>
          <p:cNvPr id="12" name="图片 11"/>
          <p:cNvPicPr>
            <a:picLocks noChangeAspect="1"/>
          </p:cNvPicPr>
          <p:nvPr/>
        </p:nvPicPr>
        <p:blipFill>
          <a:blip r:embed="rId3"/>
          <a:stretch>
            <a:fillRect/>
          </a:stretch>
        </p:blipFill>
        <p:spPr>
          <a:xfrm>
            <a:off x="5677535" y="3128010"/>
            <a:ext cx="4638675" cy="35236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11</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mfop/1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572770" y="2336800"/>
            <a:ext cx="4818380" cy="3683635"/>
          </a:xfrm>
          <a:prstGeom prst="rect">
            <a:avLst/>
          </a:prstGeom>
        </p:spPr>
      </p:pic>
      <p:pic>
        <p:nvPicPr>
          <p:cNvPr id="12" name="图片 11"/>
          <p:cNvPicPr>
            <a:picLocks noChangeAspect="1"/>
          </p:cNvPicPr>
          <p:nvPr/>
        </p:nvPicPr>
        <p:blipFill>
          <a:blip r:embed="rId3"/>
          <a:stretch>
            <a:fillRect/>
          </a:stretch>
        </p:blipFill>
        <p:spPr>
          <a:xfrm>
            <a:off x="5770245" y="2981960"/>
            <a:ext cx="4685030" cy="35172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12</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mtia/1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802005" y="2539365"/>
            <a:ext cx="4893310" cy="3688080"/>
          </a:xfrm>
          <a:prstGeom prst="rect">
            <a:avLst/>
          </a:prstGeom>
        </p:spPr>
      </p:pic>
      <p:pic>
        <p:nvPicPr>
          <p:cNvPr id="12" name="图片 11"/>
          <p:cNvPicPr>
            <a:picLocks noChangeAspect="1"/>
          </p:cNvPicPr>
          <p:nvPr/>
        </p:nvPicPr>
        <p:blipFill>
          <a:blip r:embed="rId3"/>
          <a:stretch>
            <a:fillRect/>
          </a:stretch>
        </p:blipFill>
        <p:spPr>
          <a:xfrm>
            <a:off x="5940425" y="2981960"/>
            <a:ext cx="4735195" cy="35839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13</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sppa/1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638175" y="2566035"/>
            <a:ext cx="4965065" cy="3790315"/>
          </a:xfrm>
          <a:prstGeom prst="rect">
            <a:avLst/>
          </a:prstGeom>
        </p:spPr>
      </p:pic>
      <p:pic>
        <p:nvPicPr>
          <p:cNvPr id="12" name="图片 11"/>
          <p:cNvPicPr>
            <a:picLocks noChangeAspect="1"/>
          </p:cNvPicPr>
          <p:nvPr/>
        </p:nvPicPr>
        <p:blipFill>
          <a:blip r:embed="rId3"/>
          <a:stretch>
            <a:fillRect/>
          </a:stretch>
        </p:blipFill>
        <p:spPr>
          <a:xfrm>
            <a:off x="5901055" y="2981960"/>
            <a:ext cx="4885690" cy="36899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14</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spr5/1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4" name="图片 3"/>
          <p:cNvPicPr>
            <a:picLocks noChangeAspect="1"/>
          </p:cNvPicPr>
          <p:nvPr/>
        </p:nvPicPr>
        <p:blipFill>
          <a:blip r:embed="rId2"/>
          <a:stretch>
            <a:fillRect/>
          </a:stretch>
        </p:blipFill>
        <p:spPr>
          <a:xfrm>
            <a:off x="741045" y="2614930"/>
            <a:ext cx="4458970" cy="3390900"/>
          </a:xfrm>
          <a:prstGeom prst="rect">
            <a:avLst/>
          </a:prstGeom>
        </p:spPr>
      </p:pic>
      <p:pic>
        <p:nvPicPr>
          <p:cNvPr id="11" name="图片 10"/>
          <p:cNvPicPr>
            <a:picLocks noChangeAspect="1"/>
          </p:cNvPicPr>
          <p:nvPr/>
        </p:nvPicPr>
        <p:blipFill>
          <a:blip r:embed="rId3"/>
          <a:stretch>
            <a:fillRect/>
          </a:stretch>
        </p:blipFill>
        <p:spPr>
          <a:xfrm>
            <a:off x="5744845" y="3110865"/>
            <a:ext cx="4469765" cy="33489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15</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36830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r>
              <a:rPr lang="en-US" altLang="zh-CN"/>
              <a:t>100000/1:2/50 </a:t>
            </a:r>
          </a:p>
        </p:txBody>
      </p:sp>
      <p:pic>
        <p:nvPicPr>
          <p:cNvPr id="10" name="图片 9"/>
          <p:cNvPicPr>
            <a:picLocks noChangeAspect="1"/>
          </p:cNvPicPr>
          <p:nvPr/>
        </p:nvPicPr>
        <p:blipFill>
          <a:blip r:embed="rId2"/>
          <a:stretch>
            <a:fillRect/>
          </a:stretch>
        </p:blipFill>
        <p:spPr>
          <a:xfrm>
            <a:off x="187960" y="1635125"/>
            <a:ext cx="5798820" cy="4410075"/>
          </a:xfrm>
          <a:prstGeom prst="rect">
            <a:avLst/>
          </a:prstGeom>
        </p:spPr>
      </p:pic>
      <p:pic>
        <p:nvPicPr>
          <p:cNvPr id="11" name="图片 10"/>
          <p:cNvPicPr>
            <a:picLocks noChangeAspect="1"/>
          </p:cNvPicPr>
          <p:nvPr/>
        </p:nvPicPr>
        <p:blipFill>
          <a:blip r:embed="rId3"/>
          <a:stretch>
            <a:fillRect/>
          </a:stretch>
        </p:blipFill>
        <p:spPr>
          <a:xfrm>
            <a:off x="6856095" y="1823720"/>
            <a:ext cx="4493895" cy="3390900"/>
          </a:xfrm>
          <a:prstGeom prst="rect">
            <a:avLst/>
          </a:prstGeom>
        </p:spPr>
      </p:pic>
      <p:sp>
        <p:nvSpPr>
          <p:cNvPr id="12" name="文本框 11"/>
          <p:cNvSpPr txBox="1"/>
          <p:nvPr/>
        </p:nvSpPr>
        <p:spPr>
          <a:xfrm>
            <a:off x="1873885" y="6169660"/>
            <a:ext cx="2679065" cy="521970"/>
          </a:xfrm>
          <a:prstGeom prst="rect">
            <a:avLst/>
          </a:prstGeom>
          <a:noFill/>
        </p:spPr>
        <p:txBody>
          <a:bodyPr wrap="square" rtlCol="0">
            <a:spAutoFit/>
          </a:bodyPr>
          <a:lstStyle/>
          <a:p>
            <a:pPr algn="ctr"/>
            <a:r>
              <a:rPr lang="zh-CN" altLang="en-US" sz="1400"/>
              <a:t>利用</a:t>
            </a:r>
            <a:r>
              <a:rPr lang="en-US" altLang="zh-CN" sz="1400"/>
              <a:t>100000</a:t>
            </a:r>
            <a:r>
              <a:rPr lang="zh-CN" altLang="en-US" sz="1400"/>
              <a:t>预测数据训练在测试集上的精度变化</a:t>
            </a:r>
          </a:p>
        </p:txBody>
      </p:sp>
      <p:sp>
        <p:nvSpPr>
          <p:cNvPr id="13" name="文本框 12"/>
          <p:cNvSpPr txBox="1"/>
          <p:nvPr/>
        </p:nvSpPr>
        <p:spPr>
          <a:xfrm>
            <a:off x="7763510" y="5272405"/>
            <a:ext cx="2679065" cy="521970"/>
          </a:xfrm>
          <a:prstGeom prst="rect">
            <a:avLst/>
          </a:prstGeom>
          <a:noFill/>
        </p:spPr>
        <p:txBody>
          <a:bodyPr wrap="square" rtlCol="0">
            <a:spAutoFit/>
          </a:bodyPr>
          <a:lstStyle/>
          <a:p>
            <a:pPr algn="ctr"/>
            <a:r>
              <a:rPr lang="zh-CN" altLang="en-US" sz="1400"/>
              <a:t>利用</a:t>
            </a:r>
            <a:r>
              <a:rPr lang="en-US" altLang="zh-CN" sz="1400"/>
              <a:t>90000</a:t>
            </a:r>
            <a:r>
              <a:rPr lang="zh-CN" altLang="en-US" sz="1400"/>
              <a:t>真实数据训练在测试集上的精度变化</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401955" y="1058545"/>
            <a:ext cx="8376920" cy="3875405"/>
          </a:xfrm>
        </p:spPr>
        <p:txBody>
          <a:bodyPr/>
          <a:lstStyle/>
          <a:p>
            <a:pPr marL="342900" indent="-342900" algn="l">
              <a:buFont typeface="Wingdings" panose="05000000000000000000" charset="0"/>
              <a:buChar char="l"/>
            </a:pPr>
            <a:r>
              <a:rPr lang="zh-CN" altLang="en-US" sz="2400" b="1">
                <a:solidFill>
                  <a:srgbClr val="C00000"/>
                </a:solidFill>
              </a:rPr>
              <a:t>钻井</a:t>
            </a:r>
            <a:endParaRPr lang="zh-CN" altLang="en-US" sz="2400" b="1"/>
          </a:p>
          <a:p>
            <a:pPr algn="l"/>
            <a:r>
              <a:rPr lang="zh-CN" altLang="en-US" sz="2400" b="1"/>
              <a:t>    </a:t>
            </a:r>
            <a:r>
              <a:rPr lang="en-US" altLang="zh-CN" sz="2400" b="1"/>
              <a:t>1. </a:t>
            </a:r>
            <a:r>
              <a:rPr lang="zh-CN" altLang="en-US" sz="2400" b="1"/>
              <a:t>更改</a:t>
            </a:r>
            <a:r>
              <a:rPr lang="en-US" altLang="zh-CN" sz="2400" b="1"/>
              <a:t>LSTM</a:t>
            </a:r>
            <a:r>
              <a:rPr lang="zh-CN" altLang="en-US" sz="2400" b="1"/>
              <a:t>的预测步长，实验预测性能</a:t>
            </a:r>
          </a:p>
          <a:p>
            <a:pPr algn="l"/>
            <a:r>
              <a:rPr lang="zh-CN" altLang="en-US" sz="2400" b="1"/>
              <a:t>     </a:t>
            </a:r>
            <a:r>
              <a:rPr lang="en-US" altLang="zh-CN" sz="2400" b="1"/>
              <a:t>2. </a:t>
            </a:r>
            <a:r>
              <a:rPr lang="zh-CN" altLang="en-US" sz="2400" b="1"/>
              <a:t>实时预测实验，如果预测步长小于</a:t>
            </a:r>
            <a:r>
              <a:rPr lang="en-US" altLang="zh-CN" sz="2400" b="1"/>
              <a:t>14</a:t>
            </a:r>
            <a:r>
              <a:rPr lang="zh-CN" altLang="en-US" sz="2400" b="1"/>
              <a:t>的话，需要部分真实值</a:t>
            </a:r>
            <a:r>
              <a:rPr lang="en-US" altLang="zh-CN" sz="2400" b="1"/>
              <a:t>+</a:t>
            </a:r>
            <a:r>
              <a:rPr lang="zh-CN" altLang="en-US" sz="2400" b="1"/>
              <a:t>预测值来进行多因子事故检测</a:t>
            </a:r>
            <a:endParaRPr lang="en-US" altLang="zh-CN" sz="2400" b="1"/>
          </a:p>
        </p:txBody>
      </p:sp>
      <p:sp>
        <p:nvSpPr>
          <p:cNvPr id="5" name="文本占位符 4"/>
          <p:cNvSpPr>
            <a:spLocks noGrp="1"/>
          </p:cNvSpPr>
          <p:nvPr>
            <p:ph type="body" sz="quarter" idx="10"/>
          </p:nvPr>
        </p:nvSpPr>
        <p:spPr/>
        <p:txBody>
          <a:bodyPr/>
          <a:lstStyle/>
          <a:p>
            <a:r>
              <a:rPr lang="zh-CN" altLang="en-US"/>
              <a:t>下一步计划</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16</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4767107"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494645" y="2379145"/>
            <a:ext cx="46031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钻井项目</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文本框 32">
            <a:extLst>
              <a:ext uri="{FF2B5EF4-FFF2-40B4-BE49-F238E27FC236}">
                <a16:creationId xmlns:a16="http://schemas.microsoft.com/office/drawing/2014/main" id="{6C0F8C07-6140-447F-916B-0B8B9F06EAEA}"/>
              </a:ext>
            </a:extLst>
          </p:cNvPr>
          <p:cNvSpPr txBox="1"/>
          <p:nvPr/>
        </p:nvSpPr>
        <p:spPr>
          <a:xfrm>
            <a:off x="4330711" y="3322813"/>
            <a:ext cx="600289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DF13-2-A4H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DF1-1-P4H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DF1-1-P10H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DF1-1-P11H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异常检测结果</a:t>
            </a:r>
            <a:endPar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factor =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tvca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stkc</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sppa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mtoa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bpos</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dbtm</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tqa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hkla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rpma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p>
        </p:txBody>
      </p:sp>
    </p:spTree>
    <p:extLst>
      <p:ext uri="{BB962C8B-B14F-4D97-AF65-F5344CB8AC3E}">
        <p14:creationId xmlns:p14="http://schemas.microsoft.com/office/powerpoint/2010/main" val="357027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07</a:t>
            </a:r>
            <a:r>
              <a:rPr lang="zh-CN" altLang="en-US" dirty="0"/>
              <a:t>月</a:t>
            </a:r>
            <a:r>
              <a:rPr lang="en-US" altLang="zh-CN" dirty="0"/>
              <a:t>05</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项目例会</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209839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27680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algn="ctr">
              <a:lnSpc>
                <a:spcPct val="130000"/>
              </a:lnSpc>
              <a:defRPr/>
            </a:pPr>
            <a:r>
              <a:rPr lang="en-US" sz="7200" b="1" kern="0" dirty="0">
                <a:solidFill>
                  <a:prstClr val="white"/>
                </a:solidFill>
                <a:latin typeface="Arial" panose="020B0604020202020204"/>
                <a:ea typeface="微软雅黑" panose="020B0503020204020204" pitchFamily="34" charset="-122"/>
              </a:rPr>
              <a:t>1</a:t>
            </a:r>
          </a:p>
        </p:txBody>
      </p:sp>
      <p:cxnSp>
        <p:nvCxnSpPr>
          <p:cNvPr id="5" name="直接连接符 4"/>
          <p:cNvCxnSpPr/>
          <p:nvPr/>
        </p:nvCxnSpPr>
        <p:spPr>
          <a:xfrm flipV="1">
            <a:off x="4330711" y="3052815"/>
            <a:ext cx="4676718" cy="1"/>
          </a:xfrm>
          <a:prstGeom prst="line">
            <a:avLst/>
          </a:prstGeom>
          <a:noFill/>
          <a:ln w="12700" cap="flat" cmpd="sng" algn="ctr">
            <a:solidFill>
              <a:srgbClr val="314371"/>
            </a:solidFill>
            <a:prstDash val="solid"/>
            <a:miter lim="800000"/>
          </a:ln>
          <a:effectLst/>
        </p:spPr>
      </p:cxnSp>
      <p:sp>
        <p:nvSpPr>
          <p:cNvPr id="6" name="文本框 32"/>
          <p:cNvSpPr txBox="1"/>
          <p:nvPr/>
        </p:nvSpPr>
        <p:spPr>
          <a:xfrm>
            <a:off x="4522354" y="2397617"/>
            <a:ext cx="4293432" cy="645160"/>
          </a:xfrm>
          <a:prstGeom prst="rect">
            <a:avLst/>
          </a:prstGeom>
          <a:noFill/>
        </p:spPr>
        <p:txBody>
          <a:bodyPr wrap="square" rtlCol="0">
            <a:spAutoFit/>
          </a:bodyPr>
          <a:lstStyle/>
          <a:p>
            <a:pPr algn="ctr"/>
            <a:r>
              <a:rPr lang="zh-CN" altLang="en-US" sz="3600" b="1" dirty="0">
                <a:solidFill>
                  <a:srgbClr val="2869A7"/>
                </a:solidFill>
                <a:latin typeface="微软雅黑" panose="020B0503020204020204" pitchFamily="34" charset="-122"/>
                <a:ea typeface="微软雅黑" panose="020B0503020204020204" pitchFamily="34" charset="-122"/>
              </a:rPr>
              <a:t>钻井</a:t>
            </a:r>
          </a:p>
        </p:txBody>
      </p:sp>
      <p:sp>
        <p:nvSpPr>
          <p:cNvPr id="13" name="灯片编号占位符 12"/>
          <p:cNvSpPr>
            <a:spLocks noGrp="1"/>
          </p:cNvSpPr>
          <p:nvPr>
            <p:ph type="sldNum" sz="quarter" idx="4"/>
          </p:nvPr>
        </p:nvSpPr>
        <p:spPr/>
        <p:txBody>
          <a:bodyPr/>
          <a:lstStyle/>
          <a:p>
            <a:fld id="{FA93CF8B-94AD-41D2-957D-3444D10BBA07}" type="slidenum">
              <a:rPr lang="zh-CN" altLang="en-US" smtClean="0"/>
              <a:t>2</a:t>
            </a:fld>
            <a:endParaRPr lang="zh-CN" altLang="en-US" dirty="0"/>
          </a:p>
        </p:txBody>
      </p:sp>
      <p:sp>
        <p:nvSpPr>
          <p:cNvPr id="14" name="矩形 13"/>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6" y="1030149"/>
            <a:ext cx="8208963" cy="14235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井上，将多个单因子的</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异常检测模型进行组合，分析整个复杂系统的异常状态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09E86C1E-CE00-4501-9EC1-997C469B7001}"/>
              </a:ext>
            </a:extLst>
          </p:cNvPr>
          <p:cNvSpPr/>
          <p:nvPr/>
        </p:nvSpPr>
        <p:spPr>
          <a:xfrm>
            <a:off x="516308" y="3854727"/>
            <a:ext cx="8094292" cy="10080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问题</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我们怎么评测算法能否有效地提前发出事故预警？</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560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07</a:t>
            </a:r>
            <a:r>
              <a:rPr lang="zh-CN" altLang="en-US" dirty="0"/>
              <a:t>月</a:t>
            </a:r>
            <a:r>
              <a:rPr lang="en-US" altLang="zh-CN" dirty="0"/>
              <a:t>05</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项目例会</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83859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3691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170490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11408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6" y="1030149"/>
            <a:ext cx="8208963" cy="14235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井上，将多个单因子的</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异常检测模型进行组合，分析整个复杂系统的异常状态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09E86C1E-CE00-4501-9EC1-997C469B7001}"/>
              </a:ext>
            </a:extLst>
          </p:cNvPr>
          <p:cNvSpPr/>
          <p:nvPr/>
        </p:nvSpPr>
        <p:spPr>
          <a:xfrm>
            <a:off x="516308" y="3854727"/>
            <a:ext cx="8094292" cy="10080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问题</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我们怎么评测算法能否有效地提前发出事故预警？</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691329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07</a:t>
            </a:r>
            <a:r>
              <a:rPr lang="zh-CN" altLang="en-US" dirty="0"/>
              <a:t>月</a:t>
            </a:r>
            <a:r>
              <a:rPr lang="en-US" altLang="zh-CN" dirty="0"/>
              <a:t>05</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项目例会</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638363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07</a:t>
            </a:r>
            <a:r>
              <a:rPr lang="zh-CN" altLang="en-US" dirty="0"/>
              <a:t>月</a:t>
            </a:r>
            <a:r>
              <a:rPr lang="en-US" altLang="zh-CN" dirty="0"/>
              <a:t>05</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项目例会</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00812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4767107"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494645" y="2379145"/>
            <a:ext cx="46031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钻井项目</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文本框 32">
            <a:extLst>
              <a:ext uri="{FF2B5EF4-FFF2-40B4-BE49-F238E27FC236}">
                <a16:creationId xmlns:a16="http://schemas.microsoft.com/office/drawing/2014/main" id="{6C0F8C07-6140-447F-916B-0B8B9F06EAEA}"/>
              </a:ext>
            </a:extLst>
          </p:cNvPr>
          <p:cNvSpPr txBox="1"/>
          <p:nvPr/>
        </p:nvSpPr>
        <p:spPr>
          <a:xfrm>
            <a:off x="4330711" y="3322813"/>
            <a:ext cx="600289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DF13-2-A4H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DF1-1-P4H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DF1-1-P10H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DF1-1-P11H</a:t>
            </a:r>
            <a:r>
              <a:rPr kumimoji="0" lang="zh-CN" altLang="en-US"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异常检测结果</a:t>
            </a:r>
            <a:endPar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factor =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tvca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stkc</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sppa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mtoa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bpos</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dbtm</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tqa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hkla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en-US" altLang="zh-CN" sz="28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rpma</a:t>
            </a:r>
            <a:r>
              <a:rPr kumimoji="0" lang="en-US" altLang="zh-CN" sz="28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a:t>
            </a:r>
          </a:p>
        </p:txBody>
      </p:sp>
    </p:spTree>
    <p:extLst>
      <p:ext uri="{BB962C8B-B14F-4D97-AF65-F5344CB8AC3E}">
        <p14:creationId xmlns:p14="http://schemas.microsoft.com/office/powerpoint/2010/main" val="4158218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hkla</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082387F6-19AB-4628-AEBC-4ECE7E17B037}"/>
              </a:ext>
            </a:extLst>
          </p:cNvPr>
          <p:cNvSpPr/>
          <p:nvPr/>
        </p:nvSpPr>
        <p:spPr>
          <a:xfrm>
            <a:off x="-7080" y="3226948"/>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9" name="矩形 8">
            <a:extLst>
              <a:ext uri="{FF2B5EF4-FFF2-40B4-BE49-F238E27FC236}">
                <a16:creationId xmlns:a16="http://schemas.microsoft.com/office/drawing/2014/main" id="{97160135-05A6-4C1D-9371-2FEA38E4E30C}"/>
              </a:ext>
            </a:extLst>
          </p:cNvPr>
          <p:cNvSpPr/>
          <p:nvPr/>
        </p:nvSpPr>
        <p:spPr>
          <a:xfrm>
            <a:off x="4189323" y="3199268"/>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DF1-1-P10H2019_12_23__0_51_00</a:t>
            </a:r>
          </a:p>
        </p:txBody>
      </p:sp>
      <p:sp>
        <p:nvSpPr>
          <p:cNvPr id="11" name="矩形 10">
            <a:extLst>
              <a:ext uri="{FF2B5EF4-FFF2-40B4-BE49-F238E27FC236}">
                <a16:creationId xmlns:a16="http://schemas.microsoft.com/office/drawing/2014/main" id="{6021B391-3938-4409-8BE0-A5E142F774A9}"/>
              </a:ext>
            </a:extLst>
          </p:cNvPr>
          <p:cNvSpPr/>
          <p:nvPr/>
        </p:nvSpPr>
        <p:spPr>
          <a:xfrm>
            <a:off x="20186" y="6048494"/>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3" name="矩形 12">
            <a:extLst>
              <a:ext uri="{FF2B5EF4-FFF2-40B4-BE49-F238E27FC236}">
                <a16:creationId xmlns:a16="http://schemas.microsoft.com/office/drawing/2014/main" id="{06EAE30E-CD00-4114-9561-0AAE6942A7E9}"/>
              </a:ext>
            </a:extLst>
          </p:cNvPr>
          <p:cNvSpPr/>
          <p:nvPr/>
        </p:nvSpPr>
        <p:spPr>
          <a:xfrm>
            <a:off x="4137771" y="6048494"/>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5" name="矩形 14">
            <a:extLst>
              <a:ext uri="{FF2B5EF4-FFF2-40B4-BE49-F238E27FC236}">
                <a16:creationId xmlns:a16="http://schemas.microsoft.com/office/drawing/2014/main" id="{0D4B02D0-5194-4DB7-A004-124722C833D1}"/>
              </a:ext>
            </a:extLst>
          </p:cNvPr>
          <p:cNvSpPr/>
          <p:nvPr/>
        </p:nvSpPr>
        <p:spPr>
          <a:xfrm>
            <a:off x="8366477" y="6048494"/>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17" name="图片 16">
            <a:extLst>
              <a:ext uri="{FF2B5EF4-FFF2-40B4-BE49-F238E27FC236}">
                <a16:creationId xmlns:a16="http://schemas.microsoft.com/office/drawing/2014/main" id="{65E1E288-290F-48B7-8245-B5341C368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93" y="863345"/>
            <a:ext cx="3223361" cy="2417522"/>
          </a:xfrm>
          <a:prstGeom prst="rect">
            <a:avLst/>
          </a:prstGeom>
        </p:spPr>
      </p:pic>
      <p:pic>
        <p:nvPicPr>
          <p:cNvPr id="21" name="图片 20">
            <a:extLst>
              <a:ext uri="{FF2B5EF4-FFF2-40B4-BE49-F238E27FC236}">
                <a16:creationId xmlns:a16="http://schemas.microsoft.com/office/drawing/2014/main" id="{5BA2E2C3-DB77-412D-83E3-1D527D15D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6" y="3554253"/>
            <a:ext cx="3325654" cy="2494241"/>
          </a:xfrm>
          <a:prstGeom prst="rect">
            <a:avLst/>
          </a:prstGeom>
        </p:spPr>
      </p:pic>
      <p:pic>
        <p:nvPicPr>
          <p:cNvPr id="25" name="图片 24">
            <a:extLst>
              <a:ext uri="{FF2B5EF4-FFF2-40B4-BE49-F238E27FC236}">
                <a16:creationId xmlns:a16="http://schemas.microsoft.com/office/drawing/2014/main" id="{BCFB5296-F7A6-4D5B-9188-610051337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0492" y="3554253"/>
            <a:ext cx="3325654" cy="2494241"/>
          </a:xfrm>
          <a:prstGeom prst="rect">
            <a:avLst/>
          </a:prstGeom>
        </p:spPr>
      </p:pic>
      <p:pic>
        <p:nvPicPr>
          <p:cNvPr id="27" name="图片 26">
            <a:extLst>
              <a:ext uri="{FF2B5EF4-FFF2-40B4-BE49-F238E27FC236}">
                <a16:creationId xmlns:a16="http://schemas.microsoft.com/office/drawing/2014/main" id="{C8DDE6AC-2FEB-4A68-8E6D-85157319F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1317" y="3554253"/>
            <a:ext cx="3325655" cy="2494241"/>
          </a:xfrm>
          <a:prstGeom prst="rect">
            <a:avLst/>
          </a:prstGeom>
        </p:spPr>
      </p:pic>
      <p:pic>
        <p:nvPicPr>
          <p:cNvPr id="29" name="图片 28">
            <a:extLst>
              <a:ext uri="{FF2B5EF4-FFF2-40B4-BE49-F238E27FC236}">
                <a16:creationId xmlns:a16="http://schemas.microsoft.com/office/drawing/2014/main" id="{582D6AA4-607A-427A-9DF5-3C5B2CAD68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5589" y="866350"/>
            <a:ext cx="3110557" cy="2332918"/>
          </a:xfrm>
          <a:prstGeom prst="rect">
            <a:avLst/>
          </a:prstGeom>
        </p:spPr>
      </p:pic>
    </p:spTree>
    <p:extLst>
      <p:ext uri="{BB962C8B-B14F-4D97-AF65-F5344CB8AC3E}">
        <p14:creationId xmlns:p14="http://schemas.microsoft.com/office/powerpoint/2010/main" val="265588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3</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897255"/>
            <a:ext cx="9679940" cy="5631180"/>
          </a:xfrm>
          <a:prstGeom prst="rect">
            <a:avLst/>
          </a:prstGeom>
          <a:noFill/>
        </p:spPr>
        <p:txBody>
          <a:bodyPr wrap="square" rtlCol="0">
            <a:spAutoFit/>
          </a:bodyPr>
          <a:lstStyle/>
          <a:p>
            <a:pPr indent="0">
              <a:buFont typeface="Wingdings" panose="05000000000000000000" charset="0"/>
              <a:buNone/>
            </a:pPr>
            <a:r>
              <a:rPr lang="zh-CN" altLang="en-US" b="1">
                <a:solidFill>
                  <a:srgbClr val="C00000"/>
                </a:solidFill>
              </a:rPr>
              <a:t>第一阶段实验</a:t>
            </a:r>
            <a:endParaRPr lang="en-US" altLang="zh-CN"/>
          </a:p>
          <a:p>
            <a:pPr marL="285750" indent="-285750">
              <a:buFont typeface="Wingdings" panose="05000000000000000000" charset="0"/>
              <a:buChar char="l"/>
            </a:pPr>
            <a:r>
              <a:rPr lang="zh-CN" altLang="en-US">
                <a:solidFill>
                  <a:schemeClr val="tx1"/>
                </a:solidFill>
              </a:rPr>
              <a:t>在一定程度上说明了哪些参数对卡钻事故的关联程度，其中</a:t>
            </a:r>
            <a:r>
              <a:rPr lang="en-US" altLang="zh-CN">
                <a:solidFill>
                  <a:schemeClr val="tx1"/>
                </a:solidFill>
              </a:rPr>
              <a:t>mfia</a:t>
            </a:r>
            <a:r>
              <a:rPr lang="zh-CN" altLang="en-US">
                <a:solidFill>
                  <a:schemeClr val="tx1"/>
                </a:solidFill>
              </a:rPr>
              <a:t>、</a:t>
            </a:r>
            <a:r>
              <a:rPr lang="en-US" altLang="zh-CN">
                <a:solidFill>
                  <a:schemeClr val="tx1"/>
                </a:solidFill>
              </a:rPr>
              <a:t>tva</a:t>
            </a:r>
            <a:r>
              <a:rPr lang="zh-CN" altLang="en-US">
                <a:solidFill>
                  <a:schemeClr val="tx1"/>
                </a:solidFill>
              </a:rPr>
              <a:t>、</a:t>
            </a:r>
            <a:r>
              <a:rPr lang="en-US" altLang="zh-CN">
                <a:solidFill>
                  <a:schemeClr val="tx1"/>
                </a:solidFill>
              </a:rPr>
              <a:t>mtia</a:t>
            </a:r>
            <a:r>
              <a:rPr lang="zh-CN" altLang="en-US">
                <a:solidFill>
                  <a:schemeClr val="tx1"/>
                </a:solidFill>
              </a:rPr>
              <a:t>、</a:t>
            </a:r>
            <a:r>
              <a:rPr lang="en-US" altLang="zh-CN">
                <a:solidFill>
                  <a:schemeClr val="tx1"/>
                </a:solidFill>
              </a:rPr>
              <a:t>tqx</a:t>
            </a:r>
            <a:r>
              <a:rPr lang="zh-CN" altLang="en-US">
                <a:solidFill>
                  <a:schemeClr val="tx1"/>
                </a:solidFill>
              </a:rPr>
              <a:t>表现较好，</a:t>
            </a:r>
            <a:r>
              <a:rPr lang="en-US" altLang="zh-CN">
                <a:solidFill>
                  <a:schemeClr val="tx1"/>
                </a:solidFill>
              </a:rPr>
              <a:t>dbtm</a:t>
            </a:r>
            <a:r>
              <a:rPr lang="zh-CN" altLang="en-US">
                <a:solidFill>
                  <a:schemeClr val="tx1"/>
                </a:solidFill>
              </a:rPr>
              <a:t>待测试；</a:t>
            </a:r>
          </a:p>
          <a:p>
            <a:pPr marL="285750" indent="-285750">
              <a:buFont typeface="Wingdings" panose="05000000000000000000" charset="0"/>
              <a:buChar char="l"/>
            </a:pPr>
            <a:r>
              <a:rPr lang="en-US" altLang="zh-CN">
                <a:solidFill>
                  <a:schemeClr val="tx1"/>
                </a:solidFill>
              </a:rPr>
              <a:t>LSTM</a:t>
            </a:r>
            <a:r>
              <a:rPr lang="zh-CN" altLang="en-US">
                <a:solidFill>
                  <a:schemeClr val="tx1"/>
                </a:solidFill>
              </a:rPr>
              <a:t>的预测性能能够满足需求</a:t>
            </a:r>
          </a:p>
          <a:p>
            <a:pPr indent="0">
              <a:buFont typeface="Wingdings" panose="05000000000000000000" charset="0"/>
              <a:buNone/>
            </a:pPr>
            <a:r>
              <a:rPr lang="zh-CN" altLang="en-US">
                <a:solidFill>
                  <a:srgbClr val="C00000"/>
                </a:solidFill>
              </a:rPr>
              <a:t>待解决问题</a:t>
            </a:r>
          </a:p>
          <a:p>
            <a:pPr marL="285750" indent="-285750">
              <a:buFont typeface="Wingdings" panose="05000000000000000000" charset="0"/>
              <a:buChar char="l"/>
            </a:pPr>
            <a:r>
              <a:rPr lang="zh-CN" altLang="en-US">
                <a:solidFill>
                  <a:schemeClr val="tx1"/>
                </a:solidFill>
              </a:rPr>
              <a:t>如何进行多因子对事故的预警研究</a:t>
            </a:r>
          </a:p>
          <a:p>
            <a:pPr marL="285750" indent="-285750">
              <a:buFont typeface="Wingdings" panose="05000000000000000000" charset="0"/>
              <a:buChar char="l"/>
            </a:pPr>
            <a:endParaRPr lang="zh-CN" altLang="en-US">
              <a:solidFill>
                <a:schemeClr val="tx1"/>
              </a:solidFill>
            </a:endParaRPr>
          </a:p>
          <a:p>
            <a:pPr indent="0">
              <a:buFont typeface="Wingdings" panose="05000000000000000000" charset="0"/>
              <a:buNone/>
            </a:pPr>
            <a:r>
              <a:rPr lang="zh-CN" altLang="en-US" b="1">
                <a:solidFill>
                  <a:srgbClr val="C00000"/>
                </a:solidFill>
              </a:rPr>
              <a:t>第二阶段方案</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观察到：属性之间在纵向相关，单属性参数在横向相关，</a:t>
            </a:r>
          </a:p>
          <a:p>
            <a:pPr marL="285750" indent="-285750">
              <a:buFont typeface="Wingdings" panose="05000000000000000000" charset="0"/>
              <a:buChar char="l"/>
            </a:pPr>
            <a:r>
              <a:rPr lang="zh-CN" altLang="en-US">
                <a:solidFill>
                  <a:schemeClr val="tx1"/>
                </a:solidFill>
              </a:rPr>
              <a:t>所寻求的是横纵结合的局部关联特征</a:t>
            </a:r>
          </a:p>
          <a:p>
            <a:pPr indent="0">
              <a:buFont typeface="Wingdings" panose="05000000000000000000" charset="0"/>
              <a:buNone/>
            </a:pPr>
            <a:r>
              <a:rPr lang="zh-CN" altLang="en-US">
                <a:solidFill>
                  <a:srgbClr val="C00000"/>
                </a:solidFill>
              </a:rPr>
              <a:t>方案</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假设当前的预测的数值是准确的，如果能够通过学习局部关联特征，把预测数据能够准确地分为正常状态</a:t>
            </a:r>
            <a:r>
              <a:rPr lang="en-US" altLang="zh-CN">
                <a:solidFill>
                  <a:schemeClr val="tx1"/>
                </a:solidFill>
              </a:rPr>
              <a:t>/</a:t>
            </a:r>
            <a:r>
              <a:rPr lang="zh-CN" altLang="en-US">
                <a:solidFill>
                  <a:schemeClr val="tx1"/>
                </a:solidFill>
              </a:rPr>
              <a:t>事故状态，那么当预测的数据被认为是事故时，在当前时刻即可做出对事故的预警，预警时间最长未预测数据能预测的最长时间，本次预警的事故发生的概率为分类器给出事故状态的得分（也可以基于该得分做其他的换算）</a:t>
            </a:r>
          </a:p>
          <a:p>
            <a:pPr marL="285750" indent="-285750">
              <a:buFont typeface="Wingdings" panose="05000000000000000000" charset="0"/>
              <a:buChar char="l"/>
            </a:pPr>
            <a:r>
              <a:rPr lang="zh-CN" altLang="en-US">
                <a:solidFill>
                  <a:schemeClr val="tx1"/>
                </a:solidFill>
              </a:rPr>
              <a:t>第一步：基于第一阶段实验结果，对二个三个参数联合（便于可视化），测试是否存在</a:t>
            </a:r>
            <a:r>
              <a:rPr lang="zh-CN" altLang="en-US">
                <a:solidFill>
                  <a:srgbClr val="C00000"/>
                </a:solidFill>
              </a:rPr>
              <a:t>分类</a:t>
            </a:r>
            <a:r>
              <a:rPr lang="zh-CN" altLang="en-US">
                <a:solidFill>
                  <a:schemeClr val="tx1"/>
                </a:solidFill>
              </a:rPr>
              <a:t>器能够正确区分正常状态</a:t>
            </a:r>
            <a:r>
              <a:rPr lang="en-US" altLang="zh-CN">
                <a:solidFill>
                  <a:schemeClr val="tx1"/>
                </a:solidFill>
              </a:rPr>
              <a:t>/</a:t>
            </a:r>
            <a:r>
              <a:rPr lang="zh-CN" altLang="en-US">
                <a:solidFill>
                  <a:schemeClr val="tx1"/>
                </a:solidFill>
              </a:rPr>
              <a:t>事故状态</a:t>
            </a:r>
          </a:p>
          <a:p>
            <a:pPr marL="285750" indent="-285750">
              <a:buFont typeface="Wingdings" panose="05000000000000000000" charset="0"/>
              <a:buChar char="l"/>
            </a:pPr>
            <a:r>
              <a:rPr lang="zh-CN" altLang="en-US">
                <a:solidFill>
                  <a:schemeClr val="tx1"/>
                </a:solidFill>
              </a:rPr>
              <a:t>第二步：将数据分块，利用卷积来进行半（</a:t>
            </a:r>
            <a:r>
              <a:rPr lang="en-US" altLang="zh-CN">
                <a:solidFill>
                  <a:schemeClr val="tx1"/>
                </a:solidFill>
              </a:rPr>
              <a:t>14</a:t>
            </a:r>
            <a:r>
              <a:rPr lang="zh-CN" altLang="en-US">
                <a:solidFill>
                  <a:schemeClr val="tx1"/>
                </a:solidFill>
              </a:rPr>
              <a:t>参数）</a:t>
            </a:r>
            <a:r>
              <a:rPr lang="en-US" altLang="zh-CN">
                <a:solidFill>
                  <a:schemeClr val="tx1"/>
                </a:solidFill>
              </a:rPr>
              <a:t>/</a:t>
            </a:r>
            <a:r>
              <a:rPr lang="zh-CN" altLang="en-US">
                <a:solidFill>
                  <a:schemeClr val="tx1"/>
                </a:solidFill>
              </a:rPr>
              <a:t>全参数训练</a:t>
            </a:r>
          </a:p>
          <a:p>
            <a:pPr marL="285750" indent="-285750">
              <a:buFont typeface="Wingdings" panose="05000000000000000000" charset="0"/>
              <a:buChar char="l"/>
            </a:pPr>
            <a:r>
              <a:rPr lang="zh-CN" altLang="en-US">
                <a:solidFill>
                  <a:srgbClr val="C00000"/>
                </a:solidFill>
              </a:rPr>
              <a:t>第三步：将</a:t>
            </a:r>
            <a:r>
              <a:rPr lang="en-US" altLang="zh-CN">
                <a:solidFill>
                  <a:srgbClr val="C00000"/>
                </a:solidFill>
              </a:rPr>
              <a:t>LSTM</a:t>
            </a:r>
            <a:r>
              <a:rPr lang="zh-CN" altLang="en-US">
                <a:solidFill>
                  <a:srgbClr val="C00000"/>
                </a:solidFill>
              </a:rPr>
              <a:t>与多因子检测模块连接起来，进行实时数据测试</a:t>
            </a:r>
            <a:endParaRPr lang="zh-CN" altLang="en-US">
              <a:solidFill>
                <a:schemeClr val="tx1"/>
              </a:solidFill>
            </a:endParaRPr>
          </a:p>
          <a:p>
            <a:pPr indent="0">
              <a:buFont typeface="Wingdings" panose="05000000000000000000" charset="0"/>
              <a:buNone/>
            </a:pPr>
            <a:r>
              <a:rPr lang="en-US" altLang="zh-CN">
                <a:solidFill>
                  <a:schemeClr val="tx1"/>
                </a:solidFill>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bpos</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7" name="矩形 66">
            <a:extLst>
              <a:ext uri="{FF2B5EF4-FFF2-40B4-BE49-F238E27FC236}">
                <a16:creationId xmlns:a16="http://schemas.microsoft.com/office/drawing/2014/main" id="{8DD702A2-7F07-46E3-A477-8705A0B072E9}"/>
              </a:ext>
            </a:extLst>
          </p:cNvPr>
          <p:cNvSpPr/>
          <p:nvPr/>
        </p:nvSpPr>
        <p:spPr>
          <a:xfrm>
            <a:off x="-21326" y="3140948"/>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68" name="矩形 67">
            <a:extLst>
              <a:ext uri="{FF2B5EF4-FFF2-40B4-BE49-F238E27FC236}">
                <a16:creationId xmlns:a16="http://schemas.microsoft.com/office/drawing/2014/main" id="{BEC8C11D-5D44-46E9-813C-9977A9FB958C}"/>
              </a:ext>
            </a:extLst>
          </p:cNvPr>
          <p:cNvSpPr/>
          <p:nvPr/>
        </p:nvSpPr>
        <p:spPr>
          <a:xfrm>
            <a:off x="4175077" y="3113268"/>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DF1-1-P10H2019_12_23__0_51_00</a:t>
            </a:r>
          </a:p>
        </p:txBody>
      </p:sp>
      <p:sp>
        <p:nvSpPr>
          <p:cNvPr id="69" name="矩形 68">
            <a:extLst>
              <a:ext uri="{FF2B5EF4-FFF2-40B4-BE49-F238E27FC236}">
                <a16:creationId xmlns:a16="http://schemas.microsoft.com/office/drawing/2014/main" id="{321A25A5-1CF8-4592-8B34-CF3D51E86F01}"/>
              </a:ext>
            </a:extLst>
          </p:cNvPr>
          <p:cNvSpPr/>
          <p:nvPr/>
        </p:nvSpPr>
        <p:spPr>
          <a:xfrm>
            <a:off x="57492" y="6133068"/>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70" name="矩形 69">
            <a:extLst>
              <a:ext uri="{FF2B5EF4-FFF2-40B4-BE49-F238E27FC236}">
                <a16:creationId xmlns:a16="http://schemas.microsoft.com/office/drawing/2014/main" id="{1E76DABB-6CAD-408B-9930-26EC39A1685C}"/>
              </a:ext>
            </a:extLst>
          </p:cNvPr>
          <p:cNvSpPr/>
          <p:nvPr/>
        </p:nvSpPr>
        <p:spPr>
          <a:xfrm>
            <a:off x="4175077" y="6133068"/>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71" name="矩形 70">
            <a:extLst>
              <a:ext uri="{FF2B5EF4-FFF2-40B4-BE49-F238E27FC236}">
                <a16:creationId xmlns:a16="http://schemas.microsoft.com/office/drawing/2014/main" id="{42C4FA15-2C84-40D8-9717-D404CA77D234}"/>
              </a:ext>
            </a:extLst>
          </p:cNvPr>
          <p:cNvSpPr/>
          <p:nvPr/>
        </p:nvSpPr>
        <p:spPr>
          <a:xfrm>
            <a:off x="8403783" y="6133068"/>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2084" name="图片 2083">
            <a:extLst>
              <a:ext uri="{FF2B5EF4-FFF2-40B4-BE49-F238E27FC236}">
                <a16:creationId xmlns:a16="http://schemas.microsoft.com/office/drawing/2014/main" id="{FA85E77C-2D4A-4CFF-80B5-832190EC8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97" y="843216"/>
            <a:ext cx="3122856" cy="2342142"/>
          </a:xfrm>
          <a:prstGeom prst="rect">
            <a:avLst/>
          </a:prstGeom>
        </p:spPr>
      </p:pic>
      <p:pic>
        <p:nvPicPr>
          <p:cNvPr id="2088" name="图片 2087">
            <a:extLst>
              <a:ext uri="{FF2B5EF4-FFF2-40B4-BE49-F238E27FC236}">
                <a16:creationId xmlns:a16="http://schemas.microsoft.com/office/drawing/2014/main" id="{713075F9-6E67-478D-AA8F-3648EFA33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6" y="3482600"/>
            <a:ext cx="3590797" cy="2693098"/>
          </a:xfrm>
          <a:prstGeom prst="rect">
            <a:avLst/>
          </a:prstGeom>
        </p:spPr>
      </p:pic>
      <p:pic>
        <p:nvPicPr>
          <p:cNvPr id="2090" name="图片 2089">
            <a:extLst>
              <a:ext uri="{FF2B5EF4-FFF2-40B4-BE49-F238E27FC236}">
                <a16:creationId xmlns:a16="http://schemas.microsoft.com/office/drawing/2014/main" id="{6143576C-0D95-4721-B97A-66D82BD3A9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7906" y="3461285"/>
            <a:ext cx="3590797" cy="2693098"/>
          </a:xfrm>
          <a:prstGeom prst="rect">
            <a:avLst/>
          </a:prstGeom>
        </p:spPr>
      </p:pic>
      <p:pic>
        <p:nvPicPr>
          <p:cNvPr id="2092" name="图片 2091">
            <a:extLst>
              <a:ext uri="{FF2B5EF4-FFF2-40B4-BE49-F238E27FC236}">
                <a16:creationId xmlns:a16="http://schemas.microsoft.com/office/drawing/2014/main" id="{D263757F-DBEC-4955-8126-F5440602B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9719" y="3510280"/>
            <a:ext cx="3497050" cy="2622788"/>
          </a:xfrm>
          <a:prstGeom prst="rect">
            <a:avLst/>
          </a:prstGeom>
        </p:spPr>
      </p:pic>
      <p:sp>
        <p:nvSpPr>
          <p:cNvPr id="83" name="矩形 82">
            <a:extLst>
              <a:ext uri="{FF2B5EF4-FFF2-40B4-BE49-F238E27FC236}">
                <a16:creationId xmlns:a16="http://schemas.microsoft.com/office/drawing/2014/main" id="{0265C6A3-88F7-4A29-A51C-DA87F27EE62A}"/>
              </a:ext>
            </a:extLst>
          </p:cNvPr>
          <p:cNvSpPr/>
          <p:nvPr/>
        </p:nvSpPr>
        <p:spPr>
          <a:xfrm>
            <a:off x="8499089" y="1140872"/>
            <a:ext cx="3026735" cy="21160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注：这个因子的</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异常检测还需要再研究一下，直观上来看，在事故发生以前，</a:t>
            </a:r>
            <a:r>
              <a:rPr kumimoji="0" lang="en-US" altLang="zh-CN" sz="1800" b="0" i="0" u="none" strike="noStrike" kern="1200" cap="none" spc="0" normalizeH="0" baseline="0" noProof="0" dirty="0" err="1">
                <a:ln>
                  <a:noFill/>
                </a:ln>
                <a:solidFill>
                  <a:srgbClr val="FF0000"/>
                </a:solidFill>
                <a:effectLst/>
                <a:uLnTx/>
                <a:uFillTx/>
                <a:latin typeface="Arial" panose="020B0604020202020204"/>
                <a:ea typeface="黑体" panose="02010609060101010101" pitchFamily="49" charset="-122"/>
                <a:cs typeface="+mn-cs"/>
              </a:rPr>
              <a:t>bpos</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出现了明显的异常，而这种异常</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没有检测出来</a:t>
            </a:r>
          </a:p>
        </p:txBody>
      </p:sp>
      <p:pic>
        <p:nvPicPr>
          <p:cNvPr id="2094" name="图片 2093">
            <a:extLst>
              <a:ext uri="{FF2B5EF4-FFF2-40B4-BE49-F238E27FC236}">
                <a16:creationId xmlns:a16="http://schemas.microsoft.com/office/drawing/2014/main" id="{6514245F-8859-4F06-AACA-3CED05FC2C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2632" y="843216"/>
            <a:ext cx="3026736" cy="2270052"/>
          </a:xfrm>
          <a:prstGeom prst="rect">
            <a:avLst/>
          </a:prstGeom>
        </p:spPr>
      </p:pic>
    </p:spTree>
    <p:extLst>
      <p:ext uri="{BB962C8B-B14F-4D97-AF65-F5344CB8AC3E}">
        <p14:creationId xmlns:p14="http://schemas.microsoft.com/office/powerpoint/2010/main" val="416214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tvca</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193FA017-77C3-40F2-8FBF-A03F42A9436F}"/>
              </a:ext>
            </a:extLst>
          </p:cNvPr>
          <p:cNvSpPr/>
          <p:nvPr/>
        </p:nvSpPr>
        <p:spPr>
          <a:xfrm>
            <a:off x="57492" y="6060400"/>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CF92628C-AEBB-4335-A5D8-35008D68F335}"/>
              </a:ext>
            </a:extLst>
          </p:cNvPr>
          <p:cNvSpPr/>
          <p:nvPr/>
        </p:nvSpPr>
        <p:spPr>
          <a:xfrm>
            <a:off x="4175077" y="6060400"/>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FDEEE9B0-7B67-431E-824F-0E24A7CADFF2}"/>
              </a:ext>
            </a:extLst>
          </p:cNvPr>
          <p:cNvSpPr/>
          <p:nvPr/>
        </p:nvSpPr>
        <p:spPr>
          <a:xfrm>
            <a:off x="8403783" y="6060400"/>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3" name="图片 2">
            <a:extLst>
              <a:ext uri="{FF2B5EF4-FFF2-40B4-BE49-F238E27FC236}">
                <a16:creationId xmlns:a16="http://schemas.microsoft.com/office/drawing/2014/main" id="{91E05A0E-9DB1-44EF-9357-3E7D81C4C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9" y="876237"/>
            <a:ext cx="3177319" cy="2382989"/>
          </a:xfrm>
          <a:prstGeom prst="rect">
            <a:avLst/>
          </a:prstGeom>
        </p:spPr>
      </p:pic>
      <p:pic>
        <p:nvPicPr>
          <p:cNvPr id="16" name="图片 15">
            <a:extLst>
              <a:ext uri="{FF2B5EF4-FFF2-40B4-BE49-F238E27FC236}">
                <a16:creationId xmlns:a16="http://schemas.microsoft.com/office/drawing/2014/main" id="{9DB54774-750D-42FC-A3DA-5050CF2A7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52" y="3437612"/>
            <a:ext cx="3522656" cy="2641992"/>
          </a:xfrm>
          <a:prstGeom prst="rect">
            <a:avLst/>
          </a:prstGeom>
        </p:spPr>
      </p:pic>
      <p:pic>
        <p:nvPicPr>
          <p:cNvPr id="18" name="图片 17">
            <a:extLst>
              <a:ext uri="{FF2B5EF4-FFF2-40B4-BE49-F238E27FC236}">
                <a16:creationId xmlns:a16="http://schemas.microsoft.com/office/drawing/2014/main" id="{A2BF760F-A4B9-422F-A0C8-01C8E00CD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297" y="3437612"/>
            <a:ext cx="3522656" cy="2641992"/>
          </a:xfrm>
          <a:prstGeom prst="rect">
            <a:avLst/>
          </a:prstGeom>
        </p:spPr>
      </p:pic>
      <p:pic>
        <p:nvPicPr>
          <p:cNvPr id="20" name="图片 19">
            <a:extLst>
              <a:ext uri="{FF2B5EF4-FFF2-40B4-BE49-F238E27FC236}">
                <a16:creationId xmlns:a16="http://schemas.microsoft.com/office/drawing/2014/main" id="{83F4A396-7D02-4469-B7F9-0BFC460B8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6563" y="3437612"/>
            <a:ext cx="3522656" cy="2641992"/>
          </a:xfrm>
          <a:prstGeom prst="rect">
            <a:avLst/>
          </a:prstGeom>
        </p:spPr>
      </p:pic>
      <p:sp>
        <p:nvSpPr>
          <p:cNvPr id="10" name="矩形 9">
            <a:extLst>
              <a:ext uri="{FF2B5EF4-FFF2-40B4-BE49-F238E27FC236}">
                <a16:creationId xmlns:a16="http://schemas.microsoft.com/office/drawing/2014/main" id="{939E33E0-6951-451A-95AD-52197B7AD304}"/>
              </a:ext>
            </a:extLst>
          </p:cNvPr>
          <p:cNvSpPr/>
          <p:nvPr/>
        </p:nvSpPr>
        <p:spPr>
          <a:xfrm>
            <a:off x="4404100" y="3192940"/>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DF1-1-P10H2019_12_23__0_51_00</a:t>
            </a:r>
          </a:p>
        </p:txBody>
      </p:sp>
      <p:sp>
        <p:nvSpPr>
          <p:cNvPr id="9" name="矩形 8">
            <a:extLst>
              <a:ext uri="{FF2B5EF4-FFF2-40B4-BE49-F238E27FC236}">
                <a16:creationId xmlns:a16="http://schemas.microsoft.com/office/drawing/2014/main" id="{DE83A98E-0405-4D4F-86B7-3C48EEC02819}"/>
              </a:ext>
            </a:extLst>
          </p:cNvPr>
          <p:cNvSpPr/>
          <p:nvPr/>
        </p:nvSpPr>
        <p:spPr>
          <a:xfrm>
            <a:off x="132781" y="3180537"/>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pic>
        <p:nvPicPr>
          <p:cNvPr id="22" name="图片 21">
            <a:extLst>
              <a:ext uri="{FF2B5EF4-FFF2-40B4-BE49-F238E27FC236}">
                <a16:creationId xmlns:a16="http://schemas.microsoft.com/office/drawing/2014/main" id="{A152DD26-0D77-4311-9E11-17293EDC50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8603" y="876237"/>
            <a:ext cx="3054793" cy="2291095"/>
          </a:xfrm>
          <a:prstGeom prst="rect">
            <a:avLst/>
          </a:prstGeom>
        </p:spPr>
      </p:pic>
    </p:spTree>
    <p:extLst>
      <p:ext uri="{BB962C8B-B14F-4D97-AF65-F5344CB8AC3E}">
        <p14:creationId xmlns:p14="http://schemas.microsoft.com/office/powerpoint/2010/main" val="917798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rpma</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5D6B283D-9392-4A41-A2D5-0D53DEFA3625}"/>
              </a:ext>
            </a:extLst>
          </p:cNvPr>
          <p:cNvSpPr/>
          <p:nvPr/>
        </p:nvSpPr>
        <p:spPr>
          <a:xfrm>
            <a:off x="-5480" y="3202713"/>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0" name="矩形 9">
            <a:extLst>
              <a:ext uri="{FF2B5EF4-FFF2-40B4-BE49-F238E27FC236}">
                <a16:creationId xmlns:a16="http://schemas.microsoft.com/office/drawing/2014/main" id="{14107CC4-83B8-425B-BE96-7B7A3AEFDF71}"/>
              </a:ext>
            </a:extLst>
          </p:cNvPr>
          <p:cNvSpPr/>
          <p:nvPr/>
        </p:nvSpPr>
        <p:spPr>
          <a:xfrm>
            <a:off x="4190923" y="3175033"/>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16985862-44B7-407B-8CD8-4360DF5B4302}"/>
              </a:ext>
            </a:extLst>
          </p:cNvPr>
          <p:cNvSpPr/>
          <p:nvPr/>
        </p:nvSpPr>
        <p:spPr>
          <a:xfrm>
            <a:off x="92867" y="6134628"/>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ED1BD9BF-2AF0-420D-A42E-19A1D24A0C62}"/>
              </a:ext>
            </a:extLst>
          </p:cNvPr>
          <p:cNvSpPr/>
          <p:nvPr/>
        </p:nvSpPr>
        <p:spPr>
          <a:xfrm>
            <a:off x="4210452" y="6134628"/>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80B4EADA-1C4E-45DC-91EB-1484CAD9F118}"/>
              </a:ext>
            </a:extLst>
          </p:cNvPr>
          <p:cNvSpPr/>
          <p:nvPr/>
        </p:nvSpPr>
        <p:spPr>
          <a:xfrm>
            <a:off x="8439158" y="6134628"/>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3" name="图片 2">
            <a:extLst>
              <a:ext uri="{FF2B5EF4-FFF2-40B4-BE49-F238E27FC236}">
                <a16:creationId xmlns:a16="http://schemas.microsoft.com/office/drawing/2014/main" id="{783135D8-F1F9-409C-B8D7-6686D345D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34" y="883134"/>
            <a:ext cx="3055865" cy="2291899"/>
          </a:xfrm>
          <a:prstGeom prst="rect">
            <a:avLst/>
          </a:prstGeom>
        </p:spPr>
      </p:pic>
      <p:pic>
        <p:nvPicPr>
          <p:cNvPr id="16" name="图片 15">
            <a:extLst>
              <a:ext uri="{FF2B5EF4-FFF2-40B4-BE49-F238E27FC236}">
                <a16:creationId xmlns:a16="http://schemas.microsoft.com/office/drawing/2014/main" id="{BAD9AC8D-1643-42BF-9E21-4B07101B9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97" y="3539520"/>
            <a:ext cx="3474720" cy="2606040"/>
          </a:xfrm>
          <a:prstGeom prst="rect">
            <a:avLst/>
          </a:prstGeom>
        </p:spPr>
      </p:pic>
      <p:pic>
        <p:nvPicPr>
          <p:cNvPr id="18" name="图片 17">
            <a:extLst>
              <a:ext uri="{FF2B5EF4-FFF2-40B4-BE49-F238E27FC236}">
                <a16:creationId xmlns:a16="http://schemas.microsoft.com/office/drawing/2014/main" id="{61218268-3779-47CB-9169-DE8CEE1DD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8639" y="3539519"/>
            <a:ext cx="3474721" cy="2606041"/>
          </a:xfrm>
          <a:prstGeom prst="rect">
            <a:avLst/>
          </a:prstGeom>
        </p:spPr>
      </p:pic>
      <p:pic>
        <p:nvPicPr>
          <p:cNvPr id="20" name="图片 19">
            <a:extLst>
              <a:ext uri="{FF2B5EF4-FFF2-40B4-BE49-F238E27FC236}">
                <a16:creationId xmlns:a16="http://schemas.microsoft.com/office/drawing/2014/main" id="{74E3744A-9639-4C6F-9CE9-990B19F74C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6287" y="3484160"/>
            <a:ext cx="3533957" cy="2650468"/>
          </a:xfrm>
          <a:prstGeom prst="rect">
            <a:avLst/>
          </a:prstGeom>
        </p:spPr>
      </p:pic>
      <p:pic>
        <p:nvPicPr>
          <p:cNvPr id="22" name="图片 21">
            <a:extLst>
              <a:ext uri="{FF2B5EF4-FFF2-40B4-BE49-F238E27FC236}">
                <a16:creationId xmlns:a16="http://schemas.microsoft.com/office/drawing/2014/main" id="{18E47AD7-C922-49A4-A4E2-C4DAFE6901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8066" y="896984"/>
            <a:ext cx="3055865" cy="2291899"/>
          </a:xfrm>
          <a:prstGeom prst="rect">
            <a:avLst/>
          </a:prstGeom>
        </p:spPr>
      </p:pic>
    </p:spTree>
    <p:extLst>
      <p:ext uri="{BB962C8B-B14F-4D97-AF65-F5344CB8AC3E}">
        <p14:creationId xmlns:p14="http://schemas.microsoft.com/office/powerpoint/2010/main" val="1612385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sppa</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30EAF787-625C-47A0-9008-5350263B1329}"/>
              </a:ext>
            </a:extLst>
          </p:cNvPr>
          <p:cNvSpPr/>
          <p:nvPr/>
        </p:nvSpPr>
        <p:spPr>
          <a:xfrm>
            <a:off x="10160" y="6120108"/>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48AAAA83-7F31-41C1-B0D5-2446A8844598}"/>
              </a:ext>
            </a:extLst>
          </p:cNvPr>
          <p:cNvSpPr/>
          <p:nvPr/>
        </p:nvSpPr>
        <p:spPr>
          <a:xfrm>
            <a:off x="4127745" y="6120108"/>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604D233E-72DA-452B-BF41-B981EA15D40D}"/>
              </a:ext>
            </a:extLst>
          </p:cNvPr>
          <p:cNvSpPr/>
          <p:nvPr/>
        </p:nvSpPr>
        <p:spPr>
          <a:xfrm>
            <a:off x="8356451" y="6120108"/>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16" name="图片 15">
            <a:extLst>
              <a:ext uri="{FF2B5EF4-FFF2-40B4-BE49-F238E27FC236}">
                <a16:creationId xmlns:a16="http://schemas.microsoft.com/office/drawing/2014/main" id="{E2284003-1D27-4763-9D06-2E639BC8B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90" y="3599718"/>
            <a:ext cx="3360520" cy="2520390"/>
          </a:xfrm>
          <a:prstGeom prst="rect">
            <a:avLst/>
          </a:prstGeom>
        </p:spPr>
      </p:pic>
      <p:pic>
        <p:nvPicPr>
          <p:cNvPr id="18" name="图片 17">
            <a:extLst>
              <a:ext uri="{FF2B5EF4-FFF2-40B4-BE49-F238E27FC236}">
                <a16:creationId xmlns:a16="http://schemas.microsoft.com/office/drawing/2014/main" id="{5436FD99-3C9C-4DCB-93EB-99E6EE9FB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787" y="3501849"/>
            <a:ext cx="3491012" cy="2618259"/>
          </a:xfrm>
          <a:prstGeom prst="rect">
            <a:avLst/>
          </a:prstGeom>
        </p:spPr>
      </p:pic>
      <p:pic>
        <p:nvPicPr>
          <p:cNvPr id="20" name="图片 19">
            <a:extLst>
              <a:ext uri="{FF2B5EF4-FFF2-40B4-BE49-F238E27FC236}">
                <a16:creationId xmlns:a16="http://schemas.microsoft.com/office/drawing/2014/main" id="{462EC5AE-6360-4189-9CAF-40A85F93C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0876" y="3469640"/>
            <a:ext cx="3491012" cy="2618259"/>
          </a:xfrm>
          <a:prstGeom prst="rect">
            <a:avLst/>
          </a:prstGeom>
        </p:spPr>
      </p:pic>
      <p:sp>
        <p:nvSpPr>
          <p:cNvPr id="9" name="矩形 8">
            <a:extLst>
              <a:ext uri="{FF2B5EF4-FFF2-40B4-BE49-F238E27FC236}">
                <a16:creationId xmlns:a16="http://schemas.microsoft.com/office/drawing/2014/main" id="{E21BAD89-364E-4E59-9B59-32A1D1187087}"/>
              </a:ext>
            </a:extLst>
          </p:cNvPr>
          <p:cNvSpPr/>
          <p:nvPr/>
        </p:nvSpPr>
        <p:spPr>
          <a:xfrm>
            <a:off x="10160" y="3394340"/>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0" name="矩形 9">
            <a:extLst>
              <a:ext uri="{FF2B5EF4-FFF2-40B4-BE49-F238E27FC236}">
                <a16:creationId xmlns:a16="http://schemas.microsoft.com/office/drawing/2014/main" id="{8ABF8CFC-727F-4D6B-9A90-4CB7E898D0AE}"/>
              </a:ext>
            </a:extLst>
          </p:cNvPr>
          <p:cNvSpPr/>
          <p:nvPr/>
        </p:nvSpPr>
        <p:spPr>
          <a:xfrm>
            <a:off x="4206563" y="3366660"/>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3" name="图片 2">
            <a:extLst>
              <a:ext uri="{FF2B5EF4-FFF2-40B4-BE49-F238E27FC236}">
                <a16:creationId xmlns:a16="http://schemas.microsoft.com/office/drawing/2014/main" id="{F732FB02-18D7-4A09-97A5-9BD3604589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000" y="877986"/>
            <a:ext cx="3355136" cy="2516354"/>
          </a:xfrm>
          <a:prstGeom prst="rect">
            <a:avLst/>
          </a:prstGeom>
        </p:spPr>
      </p:pic>
      <p:pic>
        <p:nvPicPr>
          <p:cNvPr id="22" name="图片 21">
            <a:extLst>
              <a:ext uri="{FF2B5EF4-FFF2-40B4-BE49-F238E27FC236}">
                <a16:creationId xmlns:a16="http://schemas.microsoft.com/office/drawing/2014/main" id="{3AFECD77-32AB-4E41-99E7-BD66CF079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4115" y="828638"/>
            <a:ext cx="3401352" cy="2551014"/>
          </a:xfrm>
          <a:prstGeom prst="rect">
            <a:avLst/>
          </a:prstGeom>
        </p:spPr>
      </p:pic>
    </p:spTree>
    <p:extLst>
      <p:ext uri="{BB962C8B-B14F-4D97-AF65-F5344CB8AC3E}">
        <p14:creationId xmlns:p14="http://schemas.microsoft.com/office/powerpoint/2010/main" val="292006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tqa</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15076A5B-2C4D-409F-BF68-61EFF1020EF6}"/>
              </a:ext>
            </a:extLst>
          </p:cNvPr>
          <p:cNvSpPr/>
          <p:nvPr/>
        </p:nvSpPr>
        <p:spPr>
          <a:xfrm>
            <a:off x="0" y="3175151"/>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0" name="矩形 9">
            <a:extLst>
              <a:ext uri="{FF2B5EF4-FFF2-40B4-BE49-F238E27FC236}">
                <a16:creationId xmlns:a16="http://schemas.microsoft.com/office/drawing/2014/main" id="{82938597-F9BC-4A1E-ABF6-4DD9EFF4FD7B}"/>
              </a:ext>
            </a:extLst>
          </p:cNvPr>
          <p:cNvSpPr/>
          <p:nvPr/>
        </p:nvSpPr>
        <p:spPr>
          <a:xfrm>
            <a:off x="4196403" y="3147471"/>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9FD09FD5-D110-40CD-AEDD-7B836FB2F69E}"/>
              </a:ext>
            </a:extLst>
          </p:cNvPr>
          <p:cNvSpPr/>
          <p:nvPr/>
        </p:nvSpPr>
        <p:spPr>
          <a:xfrm>
            <a:off x="57492" y="6138101"/>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23844DF1-7B45-403B-B744-D52E336AD5C1}"/>
              </a:ext>
            </a:extLst>
          </p:cNvPr>
          <p:cNvSpPr/>
          <p:nvPr/>
        </p:nvSpPr>
        <p:spPr>
          <a:xfrm>
            <a:off x="4175077" y="6138101"/>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CCD40554-6753-461B-961B-BB59EC84B916}"/>
              </a:ext>
            </a:extLst>
          </p:cNvPr>
          <p:cNvSpPr/>
          <p:nvPr/>
        </p:nvSpPr>
        <p:spPr>
          <a:xfrm>
            <a:off x="8403783" y="6138101"/>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3" name="图片 2">
            <a:extLst>
              <a:ext uri="{FF2B5EF4-FFF2-40B4-BE49-F238E27FC236}">
                <a16:creationId xmlns:a16="http://schemas.microsoft.com/office/drawing/2014/main" id="{88BE861C-5F58-4F84-8221-97B179D4C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5" y="847749"/>
            <a:ext cx="3130295" cy="2347722"/>
          </a:xfrm>
          <a:prstGeom prst="rect">
            <a:avLst/>
          </a:prstGeom>
        </p:spPr>
      </p:pic>
      <p:pic>
        <p:nvPicPr>
          <p:cNvPr id="16" name="图片 15">
            <a:extLst>
              <a:ext uri="{FF2B5EF4-FFF2-40B4-BE49-F238E27FC236}">
                <a16:creationId xmlns:a16="http://schemas.microsoft.com/office/drawing/2014/main" id="{4B661561-674B-4080-ACDB-23067BEA9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48" y="3544483"/>
            <a:ext cx="3419264" cy="2564448"/>
          </a:xfrm>
          <a:prstGeom prst="rect">
            <a:avLst/>
          </a:prstGeom>
        </p:spPr>
      </p:pic>
      <p:pic>
        <p:nvPicPr>
          <p:cNvPr id="18" name="图片 17">
            <a:extLst>
              <a:ext uri="{FF2B5EF4-FFF2-40B4-BE49-F238E27FC236}">
                <a16:creationId xmlns:a16="http://schemas.microsoft.com/office/drawing/2014/main" id="{AA7C8BB1-B1AA-43CC-9EC6-B8DFAAAB5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993" y="3544483"/>
            <a:ext cx="3419264" cy="2564448"/>
          </a:xfrm>
          <a:prstGeom prst="rect">
            <a:avLst/>
          </a:prstGeom>
        </p:spPr>
      </p:pic>
      <p:pic>
        <p:nvPicPr>
          <p:cNvPr id="20" name="图片 19">
            <a:extLst>
              <a:ext uri="{FF2B5EF4-FFF2-40B4-BE49-F238E27FC236}">
                <a16:creationId xmlns:a16="http://schemas.microsoft.com/office/drawing/2014/main" id="{7E018729-9896-4332-A3EB-4086224D3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906" y="3544483"/>
            <a:ext cx="3419264" cy="2564448"/>
          </a:xfrm>
          <a:prstGeom prst="rect">
            <a:avLst/>
          </a:prstGeom>
        </p:spPr>
      </p:pic>
      <p:pic>
        <p:nvPicPr>
          <p:cNvPr id="22" name="图片 21">
            <a:extLst>
              <a:ext uri="{FF2B5EF4-FFF2-40B4-BE49-F238E27FC236}">
                <a16:creationId xmlns:a16="http://schemas.microsoft.com/office/drawing/2014/main" id="{563D46C0-73D5-4E80-A076-3D62041D9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477" y="799750"/>
            <a:ext cx="3130295" cy="2347721"/>
          </a:xfrm>
          <a:prstGeom prst="rect">
            <a:avLst/>
          </a:prstGeom>
        </p:spPr>
      </p:pic>
    </p:spTree>
    <p:extLst>
      <p:ext uri="{BB962C8B-B14F-4D97-AF65-F5344CB8AC3E}">
        <p14:creationId xmlns:p14="http://schemas.microsoft.com/office/powerpoint/2010/main" val="311862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5481743" cy="515611"/>
          </a:xfrm>
        </p:spPr>
        <p:txBody>
          <a:bodyPr anchor="ctr" anchorCtr="0"/>
          <a:lstStyle/>
          <a:p>
            <a:r>
              <a:rPr lang="en-US" altLang="zh-CN" dirty="0" err="1">
                <a:sym typeface="微软雅黑" pitchFamily="34" charset="-122"/>
              </a:rPr>
              <a:t>stkc</a:t>
            </a:r>
            <a:r>
              <a:rPr lang="en-US" altLang="zh-CN" dirty="0">
                <a:sym typeface="微软雅黑" pitchFamily="34" charset="-122"/>
              </a:rPr>
              <a:t> </a:t>
            </a:r>
            <a:r>
              <a:rPr lang="zh-CN" altLang="en-US" dirty="0">
                <a:sym typeface="微软雅黑" pitchFamily="34" charset="-122"/>
              </a:rPr>
              <a:t>因子异常检测效果</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0ECFC761-DF66-4D5F-89C0-560FD43D45A6}"/>
              </a:ext>
            </a:extLst>
          </p:cNvPr>
          <p:cNvSpPr/>
          <p:nvPr/>
        </p:nvSpPr>
        <p:spPr>
          <a:xfrm>
            <a:off x="73881" y="6092223"/>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F83D0591-DA3C-4529-846F-967FA26E49FC}"/>
              </a:ext>
            </a:extLst>
          </p:cNvPr>
          <p:cNvSpPr/>
          <p:nvPr/>
        </p:nvSpPr>
        <p:spPr>
          <a:xfrm>
            <a:off x="4191466" y="6092223"/>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802C65D1-831E-4A42-AAAE-EE80F083AC7D}"/>
              </a:ext>
            </a:extLst>
          </p:cNvPr>
          <p:cNvSpPr/>
          <p:nvPr/>
        </p:nvSpPr>
        <p:spPr>
          <a:xfrm>
            <a:off x="8420172" y="6092223"/>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16" name="图片 15">
            <a:extLst>
              <a:ext uri="{FF2B5EF4-FFF2-40B4-BE49-F238E27FC236}">
                <a16:creationId xmlns:a16="http://schemas.microsoft.com/office/drawing/2014/main" id="{7CD1BCB4-A7B7-42ED-8FF7-2C4DD038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31" y="3521463"/>
            <a:ext cx="3427680" cy="2570760"/>
          </a:xfrm>
          <a:prstGeom prst="rect">
            <a:avLst/>
          </a:prstGeom>
        </p:spPr>
      </p:pic>
      <p:pic>
        <p:nvPicPr>
          <p:cNvPr id="18" name="图片 17">
            <a:extLst>
              <a:ext uri="{FF2B5EF4-FFF2-40B4-BE49-F238E27FC236}">
                <a16:creationId xmlns:a16="http://schemas.microsoft.com/office/drawing/2014/main" id="{9BC2868B-C199-4036-A038-B0F43B54D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466" y="3521462"/>
            <a:ext cx="3427680" cy="2570761"/>
          </a:xfrm>
          <a:prstGeom prst="rect">
            <a:avLst/>
          </a:prstGeom>
        </p:spPr>
      </p:pic>
      <p:pic>
        <p:nvPicPr>
          <p:cNvPr id="20" name="图片 19">
            <a:extLst>
              <a:ext uri="{FF2B5EF4-FFF2-40B4-BE49-F238E27FC236}">
                <a16:creationId xmlns:a16="http://schemas.microsoft.com/office/drawing/2014/main" id="{6981991D-FF9A-40A8-8BA6-A126536E8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0440" y="3521463"/>
            <a:ext cx="3427680" cy="2570760"/>
          </a:xfrm>
          <a:prstGeom prst="rect">
            <a:avLst/>
          </a:prstGeom>
        </p:spPr>
      </p:pic>
      <p:sp>
        <p:nvSpPr>
          <p:cNvPr id="9" name="矩形 8">
            <a:extLst>
              <a:ext uri="{FF2B5EF4-FFF2-40B4-BE49-F238E27FC236}">
                <a16:creationId xmlns:a16="http://schemas.microsoft.com/office/drawing/2014/main" id="{0FF14CEB-1C2D-4B0C-B824-FCCBFD3A729E}"/>
              </a:ext>
            </a:extLst>
          </p:cNvPr>
          <p:cNvSpPr/>
          <p:nvPr/>
        </p:nvSpPr>
        <p:spPr>
          <a:xfrm>
            <a:off x="-58631" y="3291693"/>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0" name="矩形 9">
            <a:extLst>
              <a:ext uri="{FF2B5EF4-FFF2-40B4-BE49-F238E27FC236}">
                <a16:creationId xmlns:a16="http://schemas.microsoft.com/office/drawing/2014/main" id="{4B63279B-BEC3-4707-83CC-CA108CAE2F93}"/>
              </a:ext>
            </a:extLst>
          </p:cNvPr>
          <p:cNvSpPr/>
          <p:nvPr/>
        </p:nvSpPr>
        <p:spPr>
          <a:xfrm>
            <a:off x="4137772" y="3264013"/>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3" name="图片 2">
            <a:extLst>
              <a:ext uri="{FF2B5EF4-FFF2-40B4-BE49-F238E27FC236}">
                <a16:creationId xmlns:a16="http://schemas.microsoft.com/office/drawing/2014/main" id="{E18EE07B-2F54-4E22-9F50-8EE2448CA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763" y="848641"/>
            <a:ext cx="3309248" cy="2481935"/>
          </a:xfrm>
          <a:prstGeom prst="rect">
            <a:avLst/>
          </a:prstGeom>
        </p:spPr>
      </p:pic>
      <p:pic>
        <p:nvPicPr>
          <p:cNvPr id="22" name="图片 21">
            <a:extLst>
              <a:ext uri="{FF2B5EF4-FFF2-40B4-BE49-F238E27FC236}">
                <a16:creationId xmlns:a16="http://schemas.microsoft.com/office/drawing/2014/main" id="{06879E7D-94D1-4513-BE43-D1FF9BAC08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30" y="896182"/>
            <a:ext cx="3194015" cy="2395512"/>
          </a:xfrm>
          <a:prstGeom prst="rect">
            <a:avLst/>
          </a:prstGeom>
        </p:spPr>
      </p:pic>
    </p:spTree>
    <p:extLst>
      <p:ext uri="{BB962C8B-B14F-4D97-AF65-F5344CB8AC3E}">
        <p14:creationId xmlns:p14="http://schemas.microsoft.com/office/powerpoint/2010/main" val="1193624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146602" cy="515611"/>
          </a:xfrm>
        </p:spPr>
        <p:txBody>
          <a:bodyPr anchor="ctr" anchorCtr="0"/>
          <a:lstStyle/>
          <a:p>
            <a:r>
              <a:rPr lang="en-US" altLang="zh-CN" dirty="0" err="1">
                <a:sym typeface="微软雅黑" pitchFamily="34" charset="-122"/>
              </a:rPr>
              <a:t>mtoa</a:t>
            </a:r>
            <a:r>
              <a:rPr lang="en-US" altLang="zh-CN" dirty="0">
                <a:sym typeface="微软雅黑" pitchFamily="34" charset="-122"/>
              </a:rPr>
              <a:t> </a:t>
            </a:r>
            <a:r>
              <a:rPr lang="zh-CN" altLang="en-US" dirty="0">
                <a:sym typeface="微软雅黑" pitchFamily="34" charset="-122"/>
              </a:rPr>
              <a:t>因子异常检测效果 （接下来不使用了）</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6" name="矩形 15">
            <a:extLst>
              <a:ext uri="{FF2B5EF4-FFF2-40B4-BE49-F238E27FC236}">
                <a16:creationId xmlns:a16="http://schemas.microsoft.com/office/drawing/2014/main" id="{AC3A71AD-8660-4DC9-ABC4-0687CB67A8AC}"/>
              </a:ext>
            </a:extLst>
          </p:cNvPr>
          <p:cNvSpPr/>
          <p:nvPr/>
        </p:nvSpPr>
        <p:spPr>
          <a:xfrm>
            <a:off x="57492" y="6084022"/>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7" name="矩形 16">
            <a:extLst>
              <a:ext uri="{FF2B5EF4-FFF2-40B4-BE49-F238E27FC236}">
                <a16:creationId xmlns:a16="http://schemas.microsoft.com/office/drawing/2014/main" id="{CFBAE81C-F5B5-49B4-AE37-33BB90CD27CC}"/>
              </a:ext>
            </a:extLst>
          </p:cNvPr>
          <p:cNvSpPr/>
          <p:nvPr/>
        </p:nvSpPr>
        <p:spPr>
          <a:xfrm>
            <a:off x="4175077" y="6084022"/>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8" name="矩形 17">
            <a:extLst>
              <a:ext uri="{FF2B5EF4-FFF2-40B4-BE49-F238E27FC236}">
                <a16:creationId xmlns:a16="http://schemas.microsoft.com/office/drawing/2014/main" id="{876DA781-1363-4C6B-B4B8-C7E58C73DA76}"/>
              </a:ext>
            </a:extLst>
          </p:cNvPr>
          <p:cNvSpPr/>
          <p:nvPr/>
        </p:nvSpPr>
        <p:spPr>
          <a:xfrm>
            <a:off x="8403783" y="6084022"/>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21" name="图片 20">
            <a:extLst>
              <a:ext uri="{FF2B5EF4-FFF2-40B4-BE49-F238E27FC236}">
                <a16:creationId xmlns:a16="http://schemas.microsoft.com/office/drawing/2014/main" id="{26BFDFEE-8622-4A6F-A206-07F317AB8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28" y="3488194"/>
            <a:ext cx="3461104" cy="2595828"/>
          </a:xfrm>
          <a:prstGeom prst="rect">
            <a:avLst/>
          </a:prstGeom>
        </p:spPr>
      </p:pic>
      <p:pic>
        <p:nvPicPr>
          <p:cNvPr id="23" name="图片 22">
            <a:extLst>
              <a:ext uri="{FF2B5EF4-FFF2-40B4-BE49-F238E27FC236}">
                <a16:creationId xmlns:a16="http://schemas.microsoft.com/office/drawing/2014/main" id="{DA586135-17BA-4CF6-9DF7-EB1002480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0610" y="3429000"/>
            <a:ext cx="3540029" cy="2655022"/>
          </a:xfrm>
          <a:prstGeom prst="rect">
            <a:avLst/>
          </a:prstGeom>
        </p:spPr>
      </p:pic>
      <p:pic>
        <p:nvPicPr>
          <p:cNvPr id="25" name="图片 24">
            <a:extLst>
              <a:ext uri="{FF2B5EF4-FFF2-40B4-BE49-F238E27FC236}">
                <a16:creationId xmlns:a16="http://schemas.microsoft.com/office/drawing/2014/main" id="{8383D4BC-9545-4825-BB76-1AF059E00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7876" y="3429000"/>
            <a:ext cx="3540029" cy="2655022"/>
          </a:xfrm>
          <a:prstGeom prst="rect">
            <a:avLst/>
          </a:prstGeom>
        </p:spPr>
      </p:pic>
      <p:sp>
        <p:nvSpPr>
          <p:cNvPr id="13" name="矩形 12">
            <a:extLst>
              <a:ext uri="{FF2B5EF4-FFF2-40B4-BE49-F238E27FC236}">
                <a16:creationId xmlns:a16="http://schemas.microsoft.com/office/drawing/2014/main" id="{7445A342-4580-4357-ABA2-776F24DCBE8D}"/>
              </a:ext>
            </a:extLst>
          </p:cNvPr>
          <p:cNvSpPr/>
          <p:nvPr/>
        </p:nvSpPr>
        <p:spPr>
          <a:xfrm>
            <a:off x="57492" y="3172082"/>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5" name="矩形 14">
            <a:extLst>
              <a:ext uri="{FF2B5EF4-FFF2-40B4-BE49-F238E27FC236}">
                <a16:creationId xmlns:a16="http://schemas.microsoft.com/office/drawing/2014/main" id="{FCDBD3D4-41C9-4B4A-AE68-1090EE03C594}"/>
              </a:ext>
            </a:extLst>
          </p:cNvPr>
          <p:cNvSpPr/>
          <p:nvPr/>
        </p:nvSpPr>
        <p:spPr>
          <a:xfrm>
            <a:off x="4253895" y="3144402"/>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0" name="图片 9">
            <a:extLst>
              <a:ext uri="{FF2B5EF4-FFF2-40B4-BE49-F238E27FC236}">
                <a16:creationId xmlns:a16="http://schemas.microsoft.com/office/drawing/2014/main" id="{0784E600-D65B-4382-8E00-3D9B350450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925" y="880659"/>
            <a:ext cx="3063350" cy="2297513"/>
          </a:xfrm>
          <a:prstGeom prst="rect">
            <a:avLst/>
          </a:prstGeom>
        </p:spPr>
      </p:pic>
      <p:pic>
        <p:nvPicPr>
          <p:cNvPr id="27" name="图片 26">
            <a:extLst>
              <a:ext uri="{FF2B5EF4-FFF2-40B4-BE49-F238E27FC236}">
                <a16:creationId xmlns:a16="http://schemas.microsoft.com/office/drawing/2014/main" id="{E6C2ACA7-F162-407E-912C-E9656F8F7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4325" y="880659"/>
            <a:ext cx="3063350" cy="2297513"/>
          </a:xfrm>
          <a:prstGeom prst="rect">
            <a:avLst/>
          </a:prstGeom>
        </p:spPr>
      </p:pic>
    </p:spTree>
    <p:extLst>
      <p:ext uri="{BB962C8B-B14F-4D97-AF65-F5344CB8AC3E}">
        <p14:creationId xmlns:p14="http://schemas.microsoft.com/office/powerpoint/2010/main" val="2111935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537220" cy="515611"/>
          </a:xfrm>
        </p:spPr>
        <p:txBody>
          <a:bodyPr anchor="ctr" anchorCtr="0"/>
          <a:lstStyle/>
          <a:p>
            <a:r>
              <a:rPr lang="en-US" altLang="zh-CN" dirty="0" err="1">
                <a:sym typeface="微软雅黑" pitchFamily="34" charset="-122"/>
              </a:rPr>
              <a:t>dbtm</a:t>
            </a:r>
            <a:r>
              <a:rPr lang="en-US" altLang="zh-CN" dirty="0">
                <a:sym typeface="微软雅黑" pitchFamily="34" charset="-122"/>
              </a:rPr>
              <a:t> </a:t>
            </a:r>
            <a:r>
              <a:rPr lang="zh-CN" altLang="en-US" dirty="0">
                <a:sym typeface="微软雅黑" pitchFamily="34" charset="-122"/>
              </a:rPr>
              <a:t>因子异常检测效果（接下来不使用了）</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a:extLst>
              <a:ext uri="{FF2B5EF4-FFF2-40B4-BE49-F238E27FC236}">
                <a16:creationId xmlns:a16="http://schemas.microsoft.com/office/drawing/2014/main" id="{2E1422AB-BCD2-4536-896F-39BCCDCEDEE9}"/>
              </a:ext>
            </a:extLst>
          </p:cNvPr>
          <p:cNvSpPr/>
          <p:nvPr/>
        </p:nvSpPr>
        <p:spPr>
          <a:xfrm>
            <a:off x="0" y="6117710"/>
            <a:ext cx="36599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DF1-1-P10H2020_1_3__3_18_00</a:t>
            </a:r>
          </a:p>
        </p:txBody>
      </p:sp>
      <p:sp>
        <p:nvSpPr>
          <p:cNvPr id="12" name="矩形 11">
            <a:extLst>
              <a:ext uri="{FF2B5EF4-FFF2-40B4-BE49-F238E27FC236}">
                <a16:creationId xmlns:a16="http://schemas.microsoft.com/office/drawing/2014/main" id="{D823694F-FD9A-4B74-851D-A9767EBD8C8B}"/>
              </a:ext>
            </a:extLst>
          </p:cNvPr>
          <p:cNvSpPr/>
          <p:nvPr/>
        </p:nvSpPr>
        <p:spPr>
          <a:xfrm>
            <a:off x="4117585" y="6117710"/>
            <a:ext cx="37710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DF1-1-P11H2020_1_18__5_45_00</a:t>
            </a:r>
          </a:p>
        </p:txBody>
      </p:sp>
      <p:sp>
        <p:nvSpPr>
          <p:cNvPr id="13" name="矩形 12">
            <a:extLst>
              <a:ext uri="{FF2B5EF4-FFF2-40B4-BE49-F238E27FC236}">
                <a16:creationId xmlns:a16="http://schemas.microsoft.com/office/drawing/2014/main" id="{D35591D0-9A18-4FDE-9F2A-8003DE10D3E8}"/>
              </a:ext>
            </a:extLst>
          </p:cNvPr>
          <p:cNvSpPr/>
          <p:nvPr/>
        </p:nvSpPr>
        <p:spPr>
          <a:xfrm>
            <a:off x="8346291" y="6117710"/>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DF13-2-A4H2019_2_20__5_44_00</a:t>
            </a:r>
          </a:p>
        </p:txBody>
      </p:sp>
      <p:pic>
        <p:nvPicPr>
          <p:cNvPr id="3" name="图片 2">
            <a:extLst>
              <a:ext uri="{FF2B5EF4-FFF2-40B4-BE49-F238E27FC236}">
                <a16:creationId xmlns:a16="http://schemas.microsoft.com/office/drawing/2014/main" id="{E2E25078-9000-4260-9FC2-DEB37977A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50" y="896984"/>
            <a:ext cx="3225726" cy="2419296"/>
          </a:xfrm>
          <a:prstGeom prst="rect">
            <a:avLst/>
          </a:prstGeom>
        </p:spPr>
      </p:pic>
      <p:pic>
        <p:nvPicPr>
          <p:cNvPr id="17" name="图片 16">
            <a:extLst>
              <a:ext uri="{FF2B5EF4-FFF2-40B4-BE49-F238E27FC236}">
                <a16:creationId xmlns:a16="http://schemas.microsoft.com/office/drawing/2014/main" id="{12759489-D432-4D20-A69D-97F8CF436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33" y="3534649"/>
            <a:ext cx="3391112" cy="2543334"/>
          </a:xfrm>
          <a:prstGeom prst="rect">
            <a:avLst/>
          </a:prstGeom>
        </p:spPr>
      </p:pic>
      <p:pic>
        <p:nvPicPr>
          <p:cNvPr id="19" name="图片 18">
            <a:extLst>
              <a:ext uri="{FF2B5EF4-FFF2-40B4-BE49-F238E27FC236}">
                <a16:creationId xmlns:a16="http://schemas.microsoft.com/office/drawing/2014/main" id="{984FD41B-8B0E-421E-8E8B-170A81C4E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1093" y="3494922"/>
            <a:ext cx="3444080" cy="2583061"/>
          </a:xfrm>
          <a:prstGeom prst="rect">
            <a:avLst/>
          </a:prstGeom>
        </p:spPr>
      </p:pic>
      <p:pic>
        <p:nvPicPr>
          <p:cNvPr id="21" name="图片 20">
            <a:extLst>
              <a:ext uri="{FF2B5EF4-FFF2-40B4-BE49-F238E27FC236}">
                <a16:creationId xmlns:a16="http://schemas.microsoft.com/office/drawing/2014/main" id="{20D029DA-136F-4D4C-8397-64AE218E0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1437" y="3494923"/>
            <a:ext cx="3444080" cy="2583060"/>
          </a:xfrm>
          <a:prstGeom prst="rect">
            <a:avLst/>
          </a:prstGeom>
        </p:spPr>
      </p:pic>
      <p:sp>
        <p:nvSpPr>
          <p:cNvPr id="9" name="矩形 8">
            <a:extLst>
              <a:ext uri="{FF2B5EF4-FFF2-40B4-BE49-F238E27FC236}">
                <a16:creationId xmlns:a16="http://schemas.microsoft.com/office/drawing/2014/main" id="{3922B333-0BC0-4FF2-9408-1084484650C5}"/>
              </a:ext>
            </a:extLst>
          </p:cNvPr>
          <p:cNvSpPr/>
          <p:nvPr/>
        </p:nvSpPr>
        <p:spPr>
          <a:xfrm>
            <a:off x="119733" y="3316280"/>
            <a:ext cx="3788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DF1-1-P4H2019_12_16__2_45_00</a:t>
            </a:r>
          </a:p>
        </p:txBody>
      </p:sp>
      <p:sp>
        <p:nvSpPr>
          <p:cNvPr id="10" name="矩形 9">
            <a:extLst>
              <a:ext uri="{FF2B5EF4-FFF2-40B4-BE49-F238E27FC236}">
                <a16:creationId xmlns:a16="http://schemas.microsoft.com/office/drawing/2014/main" id="{01468923-A867-4D81-8369-AE774C5913CD}"/>
              </a:ext>
            </a:extLst>
          </p:cNvPr>
          <p:cNvSpPr/>
          <p:nvPr/>
        </p:nvSpPr>
        <p:spPr>
          <a:xfrm>
            <a:off x="4316136" y="3288600"/>
            <a:ext cx="39164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DF1-1-P10H2019_12_23__0_51_00</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23" name="图片 22">
            <a:extLst>
              <a:ext uri="{FF2B5EF4-FFF2-40B4-BE49-F238E27FC236}">
                <a16:creationId xmlns:a16="http://schemas.microsoft.com/office/drawing/2014/main" id="{FB15DFC1-6C84-47E9-AAF2-E96BBA7364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2648" y="849443"/>
            <a:ext cx="3225726" cy="2419294"/>
          </a:xfrm>
          <a:prstGeom prst="rect">
            <a:avLst/>
          </a:prstGeom>
        </p:spPr>
      </p:pic>
    </p:spTree>
    <p:extLst>
      <p:ext uri="{BB962C8B-B14F-4D97-AF65-F5344CB8AC3E}">
        <p14:creationId xmlns:p14="http://schemas.microsoft.com/office/powerpoint/2010/main" val="753759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4767107"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494645" y="2379145"/>
            <a:ext cx="46031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其他</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94171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537220" cy="515611"/>
          </a:xfrm>
        </p:spPr>
        <p:txBody>
          <a:bodyPr anchor="ctr" anchorCtr="0"/>
          <a:lstStyle/>
          <a:p>
            <a:r>
              <a:rPr lang="zh-CN" altLang="en-US" dirty="0">
                <a:sym typeface="微软雅黑" pitchFamily="34" charset="-122"/>
              </a:rPr>
              <a:t>计算多维变量 时序数据异常的一种思路 </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2" name="图片 1">
            <a:extLst>
              <a:ext uri="{FF2B5EF4-FFF2-40B4-BE49-F238E27FC236}">
                <a16:creationId xmlns:a16="http://schemas.microsoft.com/office/drawing/2014/main" id="{50DA2BDC-447F-4363-818C-9E6A332F1277}"/>
              </a:ext>
            </a:extLst>
          </p:cNvPr>
          <p:cNvPicPr>
            <a:picLocks noChangeAspect="1"/>
          </p:cNvPicPr>
          <p:nvPr/>
        </p:nvPicPr>
        <p:blipFill>
          <a:blip r:embed="rId3"/>
          <a:stretch>
            <a:fillRect/>
          </a:stretch>
        </p:blipFill>
        <p:spPr>
          <a:xfrm>
            <a:off x="102958" y="1323976"/>
            <a:ext cx="9742255" cy="3581077"/>
          </a:xfrm>
          <a:prstGeom prst="rect">
            <a:avLst/>
          </a:prstGeom>
        </p:spPr>
      </p:pic>
      <p:sp>
        <p:nvSpPr>
          <p:cNvPr id="4" name="矩形 3">
            <a:extLst>
              <a:ext uri="{FF2B5EF4-FFF2-40B4-BE49-F238E27FC236}">
                <a16:creationId xmlns:a16="http://schemas.microsoft.com/office/drawing/2014/main" id="{2534DBD7-DD9E-4EF8-A8E3-834A54FA453C}"/>
              </a:ext>
            </a:extLst>
          </p:cNvPr>
          <p:cNvSpPr/>
          <p:nvPr/>
        </p:nvSpPr>
        <p:spPr>
          <a:xfrm>
            <a:off x="248497" y="6023377"/>
            <a:ext cx="960559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Malhotra P,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Vig</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L, Shroff G, et al. Long Short Term Memory Networks for Anomaly Detection in Time Series[C]. the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european</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symposium on artificial neural networks, 2015.</a:t>
            </a:r>
          </a:p>
        </p:txBody>
      </p:sp>
    </p:spTree>
    <p:extLst>
      <p:ext uri="{BB962C8B-B14F-4D97-AF65-F5344CB8AC3E}">
        <p14:creationId xmlns:p14="http://schemas.microsoft.com/office/powerpoint/2010/main" val="12354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上次</a:t>
            </a:r>
            <a:endParaRPr>
              <a:solidFill>
                <a:srgbClr val="C00000"/>
              </a:solidFill>
            </a:endParaRPr>
          </a:p>
        </p:txBody>
      </p:sp>
      <p:sp>
        <p:nvSpPr>
          <p:cNvPr id="6" name="灯片编号占位符 5"/>
          <p:cNvSpPr>
            <a:spLocks noGrp="1"/>
          </p:cNvSpPr>
          <p:nvPr>
            <p:ph type="sldNum" sz="quarter" idx="11"/>
          </p:nvPr>
        </p:nvSpPr>
        <p:spPr/>
        <p:txBody>
          <a:bodyPr/>
          <a:lstStyle/>
          <a:p>
            <a:fld id="{FA93CF8B-94AD-41D2-957D-3444D10BBA07}" type="slidenum">
              <a:rPr lang="zh-CN" altLang="en-US" smtClean="0"/>
              <a:t>4</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11" name="文本框 10"/>
          <p:cNvSpPr txBox="1"/>
          <p:nvPr/>
        </p:nvSpPr>
        <p:spPr>
          <a:xfrm>
            <a:off x="802005" y="2475230"/>
            <a:ext cx="5898515" cy="4246245"/>
          </a:xfrm>
          <a:prstGeom prst="rect">
            <a:avLst/>
          </a:prstGeom>
          <a:noFill/>
        </p:spPr>
        <p:txBody>
          <a:bodyPr wrap="square" rtlCol="0">
            <a:spAutoFit/>
          </a:bodyPr>
          <a:lstStyle/>
          <a:p>
            <a:r>
              <a:rPr lang="zh-CN">
                <a:solidFill>
                  <a:srgbClr val="C00000"/>
                </a:solidFill>
              </a:rPr>
              <a:t>参数：</a:t>
            </a:r>
            <a:endParaRPr>
              <a:solidFill>
                <a:srgbClr val="FFC000"/>
              </a:solidFill>
            </a:endParaRPr>
          </a:p>
          <a:p>
            <a:r>
              <a:rPr>
                <a:solidFill>
                  <a:schemeClr val="tx1"/>
                </a:solidFill>
              </a:rPr>
              <a:t>计量罐 tva </a:t>
            </a:r>
          </a:p>
          <a:p>
            <a:r>
              <a:rPr>
                <a:solidFill>
                  <a:schemeClr val="tx1"/>
                </a:solidFill>
              </a:rPr>
              <a:t>排量mfia </a:t>
            </a:r>
          </a:p>
          <a:p>
            <a:r>
              <a:rPr>
                <a:solidFill>
                  <a:schemeClr val="tx1"/>
                </a:solidFill>
              </a:rPr>
              <a:t>扭矩tqx </a:t>
            </a:r>
          </a:p>
          <a:p>
            <a:r>
              <a:rPr>
                <a:solidFill>
                  <a:schemeClr val="tx1"/>
                </a:solidFill>
              </a:rPr>
              <a:t>泥浆返出mfop </a:t>
            </a:r>
          </a:p>
          <a:p>
            <a:r>
              <a:rPr>
                <a:solidFill>
                  <a:schemeClr val="tx1"/>
                </a:solidFill>
              </a:rPr>
              <a:t>泵压sppa </a:t>
            </a:r>
          </a:p>
          <a:p>
            <a:r>
              <a:rPr>
                <a:solidFill>
                  <a:schemeClr val="tx1"/>
                </a:solidFill>
              </a:rPr>
              <a:t>大勾高度bpos </a:t>
            </a:r>
          </a:p>
          <a:p>
            <a:r>
              <a:rPr>
                <a:solidFill>
                  <a:schemeClr val="tx1"/>
                </a:solidFill>
              </a:rPr>
              <a:t>泥浆入口温度mtia </a:t>
            </a:r>
          </a:p>
          <a:p>
            <a:r>
              <a:rPr>
                <a:solidFill>
                  <a:schemeClr val="tx1"/>
                </a:solidFill>
              </a:rPr>
              <a:t>计量罐体积变化 tvca</a:t>
            </a:r>
          </a:p>
          <a:p>
            <a:r>
              <a:rPr>
                <a:solidFill>
                  <a:schemeClr val="tx1"/>
                </a:solidFill>
              </a:rPr>
              <a:t> 大勾载荷 hkla </a:t>
            </a:r>
          </a:p>
          <a:p>
            <a:r>
              <a:rPr>
                <a:solidFill>
                  <a:schemeClr val="tx1"/>
                </a:solidFill>
              </a:rPr>
              <a:t>扭矩tqa </a:t>
            </a:r>
          </a:p>
          <a:p>
            <a:r>
              <a:rPr>
                <a:solidFill>
                  <a:schemeClr val="tx1"/>
                </a:solidFill>
              </a:rPr>
              <a:t>转盘转速rpma </a:t>
            </a:r>
          </a:p>
          <a:p>
            <a:r>
              <a:rPr>
                <a:solidFill>
                  <a:schemeClr val="tx1"/>
                </a:solidFill>
              </a:rPr>
              <a:t>泥浆返出mfoa </a:t>
            </a:r>
            <a:r>
              <a:rPr lang="en-US">
                <a:solidFill>
                  <a:schemeClr val="tx1"/>
                </a:solidFill>
              </a:rPr>
              <a:t>-- </a:t>
            </a:r>
            <a:r>
              <a:rPr lang="zh-CN" altLang="en-US">
                <a:solidFill>
                  <a:schemeClr val="tx1"/>
                </a:solidFill>
              </a:rPr>
              <a:t>含有</a:t>
            </a:r>
            <a:r>
              <a:rPr lang="en-US" altLang="zh-CN">
                <a:solidFill>
                  <a:schemeClr val="tx1"/>
                </a:solidFill>
              </a:rPr>
              <a:t>NAN</a:t>
            </a:r>
            <a:r>
              <a:rPr lang="zh-CN" altLang="en-US">
                <a:solidFill>
                  <a:schemeClr val="tx1"/>
                </a:solidFill>
              </a:rPr>
              <a:t>数据 更换为了</a:t>
            </a:r>
            <a:r>
              <a:rPr lang="en-US" altLang="zh-CN">
                <a:solidFill>
                  <a:schemeClr val="tx1"/>
                </a:solidFill>
              </a:rPr>
              <a:t>drtm</a:t>
            </a:r>
            <a:r>
              <a:rPr lang="zh-CN" altLang="en-US">
                <a:solidFill>
                  <a:schemeClr val="tx1"/>
                </a:solidFill>
              </a:rPr>
              <a:t> 返出深度</a:t>
            </a:r>
            <a:endParaRPr>
              <a:solidFill>
                <a:schemeClr val="tx1"/>
              </a:solidFill>
            </a:endParaRPr>
          </a:p>
          <a:p>
            <a:r>
              <a:rPr>
                <a:solidFill>
                  <a:schemeClr val="tx1"/>
                </a:solidFill>
              </a:rPr>
              <a:t>泵冲stkc </a:t>
            </a:r>
          </a:p>
          <a:p>
            <a:r>
              <a:rPr>
                <a:solidFill>
                  <a:schemeClr val="tx1"/>
                </a:solidFill>
              </a:rPr>
              <a:t>深度dbtm</a:t>
            </a:r>
          </a:p>
        </p:txBody>
      </p:sp>
      <p:sp>
        <p:nvSpPr>
          <p:cNvPr id="2" name="文本框 1"/>
          <p:cNvSpPr txBox="1"/>
          <p:nvPr/>
        </p:nvSpPr>
        <p:spPr>
          <a:xfrm>
            <a:off x="6700520" y="2336800"/>
            <a:ext cx="5332095" cy="313817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solidFill>
                  <a:schemeClr val="tx1"/>
                </a:solidFill>
              </a:rPr>
              <a:t>LR = 0.0001 Epoch = 40, 50, 80</a:t>
            </a:r>
          </a:p>
          <a:p>
            <a:r>
              <a:rPr lang="zh-CN" altLang="en-US">
                <a:solidFill>
                  <a:schemeClr val="tx1"/>
                </a:solidFill>
              </a:rPr>
              <a:t>优化器：</a:t>
            </a:r>
            <a:r>
              <a:rPr lang="en-US" altLang="zh-CN">
                <a:solidFill>
                  <a:schemeClr val="tx1"/>
                </a:solidFill>
              </a:rPr>
              <a:t>SGD</a:t>
            </a:r>
          </a:p>
          <a:p>
            <a:r>
              <a:rPr lang="zh-CN" altLang="en-US">
                <a:solidFill>
                  <a:schemeClr val="tx1"/>
                </a:solidFill>
              </a:rPr>
              <a:t>为了增加网络对事故数据的注意力，在训练集中对事故数据按照一定的倍数增加，即数据相同，但异常数据数量</a:t>
            </a:r>
            <a:r>
              <a:rPr lang="en-US" altLang="zh-CN">
                <a:solidFill>
                  <a:schemeClr val="tx1"/>
                </a:solidFill>
              </a:rPr>
              <a:t>*n</a:t>
            </a:r>
            <a:r>
              <a:rPr lang="zh-CN" altLang="en-US">
                <a:solidFill>
                  <a:schemeClr val="tx1"/>
                </a:solidFill>
              </a:rPr>
              <a:t>倍</a:t>
            </a:r>
          </a:p>
          <a:p>
            <a:r>
              <a:rPr lang="en-US" altLang="zh-CN">
                <a:solidFill>
                  <a:schemeClr val="tx1"/>
                </a:solidFill>
              </a:rPr>
              <a:t>NAN</a:t>
            </a:r>
            <a:r>
              <a:rPr lang="zh-CN" altLang="en-US">
                <a:solidFill>
                  <a:schemeClr val="tx1"/>
                </a:solidFill>
              </a:rPr>
              <a:t>数据通过程序剔除</a:t>
            </a:r>
          </a:p>
          <a:p>
            <a:r>
              <a:rPr lang="zh-CN" altLang="en-US">
                <a:solidFill>
                  <a:schemeClr val="tx1"/>
                </a:solidFill>
              </a:rPr>
              <a:t>对一个数据块而言，异常数据占据一半，仍认为是异常数据</a:t>
            </a:r>
          </a:p>
          <a:p>
            <a:r>
              <a:rPr lang="en-US" altLang="zh-CN">
                <a:solidFill>
                  <a:schemeClr val="tx1"/>
                </a:solidFill>
              </a:rPr>
              <a:t>batch_size = 50</a:t>
            </a:r>
          </a:p>
          <a:p>
            <a:r>
              <a:rPr lang="zh-CN" altLang="en-US">
                <a:solidFill>
                  <a:schemeClr val="tx1"/>
                </a:solidFill>
              </a:rPr>
              <a:t>每个</a:t>
            </a:r>
            <a:r>
              <a:rPr lang="en-US" altLang="zh-CN">
                <a:solidFill>
                  <a:schemeClr val="tx1"/>
                </a:solidFill>
              </a:rPr>
              <a:t>batch_size</a:t>
            </a:r>
            <a:r>
              <a:rPr lang="zh-CN" altLang="en-US">
                <a:solidFill>
                  <a:schemeClr val="tx1"/>
                </a:solidFill>
              </a:rPr>
              <a:t>为一个</a:t>
            </a:r>
            <a:r>
              <a:rPr lang="en-US" altLang="zh-CN">
                <a:solidFill>
                  <a:schemeClr val="tx1"/>
                </a:solidFill>
              </a:rPr>
              <a:t>step</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6" y="1030149"/>
            <a:ext cx="8208963" cy="14235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DF13-2-A4H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DF1-1-P4H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DF1-1-P10H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DF1-1-P11H</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井上，将多个单因子的</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异常检测模型进行组合，分析整个复杂系统的异常状态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09E86C1E-CE00-4501-9EC1-997C469B7001}"/>
              </a:ext>
            </a:extLst>
          </p:cNvPr>
          <p:cNvSpPr/>
          <p:nvPr/>
        </p:nvSpPr>
        <p:spPr>
          <a:xfrm>
            <a:off x="516308" y="3854727"/>
            <a:ext cx="8094292" cy="10080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问题</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我们怎么评测算法能否有效地提前发出事故预警？</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47018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07734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484783"/>
            <a:ext cx="10999694" cy="1671918"/>
          </a:xfrm>
          <a:prstGeom prst="rect">
            <a:avLst/>
          </a:prstGeom>
          <a:solidFill>
            <a:srgbClr val="1A2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a:cxnSpLocks/>
          </p:cNvCxnSpPr>
          <p:nvPr/>
        </p:nvCxnSpPr>
        <p:spPr>
          <a:xfrm>
            <a:off x="6001305" y="4420640"/>
            <a:ext cx="6190695" cy="0"/>
          </a:xfrm>
          <a:prstGeom prst="line">
            <a:avLst/>
          </a:prstGeom>
          <a:ln w="57150">
            <a:solidFill>
              <a:srgbClr val="1A227E"/>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85836" y="4514700"/>
            <a:ext cx="1812377" cy="400110"/>
          </a:xfrm>
          <a:prstGeom prst="rect">
            <a:avLst/>
          </a:prstGeom>
          <a:noFill/>
        </p:spPr>
        <p:txBody>
          <a:bodyPr wrap="square" rtlCol="0">
            <a:spAutoFit/>
          </a:bodyPr>
          <a:lstStyle/>
          <a:p>
            <a:r>
              <a:rPr lang="zh-CN" altLang="en-US" sz="2000" b="1" dirty="0">
                <a:solidFill>
                  <a:srgbClr val="1A227E"/>
                </a:solidFill>
                <a:latin typeface="微软雅黑" panose="020B0503020204020204" pitchFamily="34" charset="-122"/>
                <a:ea typeface="微软雅黑" panose="020B0503020204020204" pitchFamily="34" charset="-122"/>
              </a:rPr>
              <a:t>汇报人：熊雄</a:t>
            </a:r>
          </a:p>
        </p:txBody>
      </p:sp>
      <p:sp>
        <p:nvSpPr>
          <p:cNvPr id="2" name="矩形 1"/>
          <p:cNvSpPr/>
          <p:nvPr/>
        </p:nvSpPr>
        <p:spPr>
          <a:xfrm>
            <a:off x="1684928" y="2863015"/>
            <a:ext cx="9547412" cy="743986"/>
          </a:xfrm>
          <a:prstGeom prst="rect">
            <a:avLst/>
          </a:prstGeom>
        </p:spPr>
        <p:txBody>
          <a:bodyPr wrap="square">
            <a:spAutoFit/>
          </a:bodyPr>
          <a:lstStyle/>
          <a:p>
            <a:pPr eaLnBrk="0" hangingPunct="0">
              <a:lnSpc>
                <a:spcPct val="150000"/>
              </a:lnSpc>
              <a:defRPr/>
            </a:pPr>
            <a:r>
              <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油田钻井大数据项目进展汇报</a:t>
            </a:r>
          </a:p>
        </p:txBody>
      </p:sp>
      <p:sp>
        <p:nvSpPr>
          <p:cNvPr id="11" name="文本框 10">
            <a:extLst>
              <a:ext uri="{FF2B5EF4-FFF2-40B4-BE49-F238E27FC236}">
                <a16:creationId xmlns:a16="http://schemas.microsoft.com/office/drawing/2014/main" id="{53FFDD08-8484-42B9-A8EE-C47FE57D0BF4}"/>
              </a:ext>
            </a:extLst>
          </p:cNvPr>
          <p:cNvSpPr txBox="1"/>
          <p:nvPr/>
        </p:nvSpPr>
        <p:spPr>
          <a:xfrm>
            <a:off x="6385836" y="5026199"/>
            <a:ext cx="1812377" cy="400110"/>
          </a:xfrm>
          <a:prstGeom prst="rect">
            <a:avLst/>
          </a:prstGeom>
          <a:noFill/>
        </p:spPr>
        <p:txBody>
          <a:bodyPr wrap="square" rtlCol="0">
            <a:spAutoFit/>
          </a:bodyPr>
          <a:lstStyle/>
          <a:p>
            <a:r>
              <a:rPr lang="en-US" altLang="zh-CN" sz="2000" b="1" dirty="0">
                <a:solidFill>
                  <a:srgbClr val="1A227E"/>
                </a:solidFill>
                <a:latin typeface="微软雅黑" panose="020B0503020204020204" pitchFamily="34" charset="-122"/>
                <a:ea typeface="微软雅黑" panose="020B0503020204020204" pitchFamily="34" charset="-122"/>
              </a:rPr>
              <a:t>2020.07.05</a:t>
            </a:r>
            <a:endParaRPr lang="zh-CN" altLang="en-US" sz="2000" b="1" dirty="0">
              <a:solidFill>
                <a:srgbClr val="1A227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8941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2712747">
            <a:off x="2568481" y="2504545"/>
            <a:ext cx="1421411" cy="1421411"/>
          </a:xfrm>
          <a:prstGeom prst="rect">
            <a:avLst/>
          </a:prstGeom>
          <a:solidFill>
            <a:schemeClr val="bg1"/>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B3F86"/>
              </a:solidFill>
            </a:endParaRPr>
          </a:p>
        </p:txBody>
      </p:sp>
      <p:sp>
        <p:nvSpPr>
          <p:cNvPr id="2" name="矩形 1"/>
          <p:cNvSpPr/>
          <p:nvPr/>
        </p:nvSpPr>
        <p:spPr>
          <a:xfrm rot="2712747">
            <a:off x="2872963" y="2504545"/>
            <a:ext cx="1421411" cy="1421411"/>
          </a:xfrm>
          <a:prstGeom prst="rect">
            <a:avLst/>
          </a:prstGeom>
          <a:solidFill>
            <a:srgbClr val="1A22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B3F86"/>
              </a:solidFill>
            </a:endParaRPr>
          </a:p>
        </p:txBody>
      </p:sp>
      <p:sp>
        <p:nvSpPr>
          <p:cNvPr id="5" name="文本框 4"/>
          <p:cNvSpPr txBox="1"/>
          <p:nvPr/>
        </p:nvSpPr>
        <p:spPr>
          <a:xfrm>
            <a:off x="3196960" y="2873938"/>
            <a:ext cx="1371600" cy="707886"/>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103495" y="2813685"/>
            <a:ext cx="5413375" cy="707886"/>
          </a:xfrm>
          <a:prstGeom prst="rect">
            <a:avLst/>
          </a:prstGeom>
          <a:noFill/>
        </p:spPr>
        <p:txBody>
          <a:bodyPr wrap="square" rtlCol="0">
            <a:spAutoFit/>
          </a:bodyPr>
          <a:lstStyle/>
          <a:p>
            <a:pPr>
              <a:spcBef>
                <a:spcPct val="50000"/>
              </a:spcBef>
              <a:defRPr/>
            </a:pPr>
            <a:r>
              <a:rPr lang="zh-CN" altLang="en-US" sz="4000" b="1" dirty="0">
                <a:latin typeface="微软雅黑" panose="020B0503020204020204" pitchFamily="34" charset="-122"/>
                <a:ea typeface="微软雅黑" panose="020B0503020204020204" pitchFamily="34" charset="-122"/>
              </a:rPr>
              <a:t>前期工作</a:t>
            </a:r>
            <a:endParaRPr lang="en-US" altLang="zh-CN"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242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DB5C235-D199-494D-BED5-EC8813ED29EF}"/>
              </a:ext>
            </a:extLst>
          </p:cNvPr>
          <p:cNvSpPr/>
          <p:nvPr/>
        </p:nvSpPr>
        <p:spPr>
          <a:xfrm>
            <a:off x="1045029" y="2170444"/>
            <a:ext cx="9787094" cy="108522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415772" cy="581057"/>
          </a:xfrm>
          <a:prstGeom prst="rect">
            <a:avLst/>
          </a:prstGeom>
        </p:spPr>
        <p:txBody>
          <a:bodyPr wrap="none">
            <a:spAutoFit/>
          </a:bodyPr>
          <a:lstStyle/>
          <a:p>
            <a:pPr>
              <a:lnSpc>
                <a:spcPct val="150000"/>
              </a:lnSpc>
            </a:pPr>
            <a:r>
              <a:rPr lang="zh-CN" altLang="en-US" sz="2400" b="1" dirty="0">
                <a:solidFill>
                  <a:srgbClr val="1A227E"/>
                </a:solidFill>
                <a:latin typeface="微软雅黑" panose="020B0503020204020204" pitchFamily="34" charset="-122"/>
                <a:ea typeface="微软雅黑" panose="020B0503020204020204" pitchFamily="34" charset="-122"/>
              </a:rPr>
              <a:t>前期工作</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133BE90-B731-4B6A-8A59-8124839623CB}"/>
              </a:ext>
            </a:extLst>
          </p:cNvPr>
          <p:cNvSpPr txBox="1"/>
          <p:nvPr/>
        </p:nvSpPr>
        <p:spPr>
          <a:xfrm>
            <a:off x="1530699" y="1572567"/>
            <a:ext cx="8772211" cy="390709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400" dirty="0"/>
              <a:t>调研前沿的异常检测算法</a:t>
            </a:r>
            <a:endParaRPr lang="en-US" altLang="zh-CN" sz="2400" dirty="0"/>
          </a:p>
          <a:p>
            <a:pPr marL="285750" indent="-285750">
              <a:lnSpc>
                <a:spcPct val="150000"/>
              </a:lnSpc>
              <a:buFont typeface="Wingdings" panose="05000000000000000000" pitchFamily="2" charset="2"/>
              <a:buChar char="u"/>
            </a:pPr>
            <a:r>
              <a:rPr lang="en-US" altLang="zh-CN" sz="2400" dirty="0"/>
              <a:t>LSCP</a:t>
            </a:r>
            <a:r>
              <a:rPr lang="zh-CN" altLang="en-US" sz="2400" dirty="0"/>
              <a:t>：</a:t>
            </a:r>
            <a:r>
              <a:rPr lang="zh-CN" altLang="en-US" sz="2400" b="0" i="0" u="none" strike="noStrike" kern="1200" dirty="0">
                <a:solidFill>
                  <a:schemeClr val="tx1"/>
                </a:solidFill>
                <a:effectLst/>
                <a:latin typeface="+mn-lt"/>
                <a:ea typeface="+mn-ea"/>
                <a:cs typeface="+mn-cs"/>
              </a:rPr>
              <a:t>多个异常检测模型的并行集成框架，针对每一个测试数据都进行模型选择。</a:t>
            </a:r>
            <a:endParaRPr lang="en-US" altLang="zh-CN" sz="2400" b="0" i="0" u="none" strike="noStrike" kern="1200" dirty="0">
              <a:solidFill>
                <a:schemeClr val="tx1"/>
              </a:solidFill>
              <a:effectLst/>
              <a:latin typeface="+mn-lt"/>
              <a:ea typeface="+mn-ea"/>
              <a:cs typeface="+mn-cs"/>
            </a:endParaRPr>
          </a:p>
          <a:p>
            <a:pPr marL="285750" indent="-285750">
              <a:lnSpc>
                <a:spcPct val="150000"/>
              </a:lnSpc>
              <a:buFont typeface="Wingdings" panose="05000000000000000000" pitchFamily="2" charset="2"/>
              <a:buChar char="u"/>
            </a:pPr>
            <a:r>
              <a:rPr lang="en-US" altLang="zh-CN" sz="2400" dirty="0"/>
              <a:t>MAD-GAN</a:t>
            </a:r>
            <a:r>
              <a:rPr lang="zh-CN" altLang="en-US" sz="2400" dirty="0"/>
              <a:t>：</a:t>
            </a:r>
            <a:r>
              <a:rPr lang="zh-CN" altLang="en-US" sz="2400" dirty="0">
                <a:solidFill>
                  <a:srgbClr val="4D4D4D"/>
                </a:solidFill>
                <a:latin typeface="+mn-ea"/>
              </a:rPr>
              <a:t>基于生成对抗网络（</a:t>
            </a:r>
            <a:r>
              <a:rPr lang="en-US" altLang="zh-CN" sz="2400" dirty="0">
                <a:solidFill>
                  <a:srgbClr val="4D4D4D"/>
                </a:solidFill>
                <a:latin typeface="+mn-ea"/>
              </a:rPr>
              <a:t>GAN</a:t>
            </a:r>
            <a:r>
              <a:rPr lang="zh-CN" altLang="en-US" sz="2400" dirty="0">
                <a:solidFill>
                  <a:srgbClr val="4D4D4D"/>
                </a:solidFill>
                <a:latin typeface="+mn-ea"/>
              </a:rPr>
              <a:t>）的多变量时间序列异常检测模型。</a:t>
            </a:r>
            <a:endParaRPr lang="en-US" altLang="zh-CN" sz="2400" dirty="0">
              <a:solidFill>
                <a:srgbClr val="4D4D4D"/>
              </a:solidFill>
              <a:latin typeface="+mn-ea"/>
            </a:endParaRPr>
          </a:p>
          <a:p>
            <a:pPr marL="285750" indent="-285750">
              <a:lnSpc>
                <a:spcPct val="150000"/>
              </a:lnSpc>
              <a:buFont typeface="Wingdings" panose="05000000000000000000" pitchFamily="2" charset="2"/>
              <a:buChar char="u"/>
            </a:pPr>
            <a:r>
              <a:rPr lang="en-US" altLang="zh-CN" sz="2400" dirty="0"/>
              <a:t>AE-HMM</a:t>
            </a:r>
            <a:r>
              <a:rPr lang="zh-CN" altLang="en-US" sz="2400" dirty="0"/>
              <a:t>：基于自编码器和隐马尔科夫模型的时序数据异常检测算法。</a:t>
            </a:r>
            <a:endParaRPr lang="en-US" altLang="zh-CN" sz="2400" dirty="0"/>
          </a:p>
        </p:txBody>
      </p:sp>
    </p:spTree>
    <p:extLst>
      <p:ext uri="{BB962C8B-B14F-4D97-AF65-F5344CB8AC3E}">
        <p14:creationId xmlns:p14="http://schemas.microsoft.com/office/powerpoint/2010/main" val="23622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4689104"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多个异常检测模型集成</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BA5B31D-5714-4C0B-9F3D-0965412C0358}"/>
              </a:ext>
            </a:extLst>
          </p:cNvPr>
          <p:cNvPicPr>
            <a:picLocks noChangeAspect="1"/>
          </p:cNvPicPr>
          <p:nvPr/>
        </p:nvPicPr>
        <p:blipFill>
          <a:blip r:embed="rId2"/>
          <a:stretch>
            <a:fillRect/>
          </a:stretch>
        </p:blipFill>
        <p:spPr>
          <a:xfrm>
            <a:off x="496765" y="912218"/>
            <a:ext cx="10966101" cy="412921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3BCCE0-FE94-4FAF-8C37-84AE2207C01F}"/>
                  </a:ext>
                </a:extLst>
              </p:cNvPr>
              <p:cNvSpPr txBox="1"/>
              <p:nvPr/>
            </p:nvSpPr>
            <p:spPr>
              <a:xfrm>
                <a:off x="1520617" y="4928868"/>
                <a:ext cx="8918395" cy="2033827"/>
              </a:xfrm>
              <a:prstGeom prst="rect">
                <a:avLst/>
              </a:prstGeom>
              <a:noFill/>
            </p:spPr>
            <p:txBody>
              <a:bodyPr wrap="square">
                <a:spAutoFit/>
              </a:bodyPr>
              <a:lstStyle/>
              <a:p>
                <a:pPr>
                  <a:lnSpc>
                    <a:spcPct val="150000"/>
                  </a:lnSpc>
                </a:pPr>
                <a:r>
                  <a:rPr lang="zh-CN" altLang="en-US" sz="2000" b="1" dirty="0">
                    <a:latin typeface="黑体" panose="02010609060101010101" pitchFamily="49" charset="-122"/>
                    <a:ea typeface="黑体" panose="02010609060101010101" pitchFamily="49" charset="-122"/>
                  </a:rPr>
                  <a:t>检测器的选择</a:t>
                </a:r>
                <a:endParaRPr lang="en-US" altLang="zh-CN" sz="2000" b="1"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14:m>
                  <m:oMath xmlns:m="http://schemas.openxmlformats.org/officeDocument/2006/math">
                    <m:r>
                      <m:rPr>
                        <m:nor/>
                      </m:rPr>
                      <a:rPr lang="zh-CN" altLang="en-US" dirty="0"/>
                      <m:t>对每个测试样本，从训练集中找到</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𝜑</m:t>
                        </m:r>
                      </m:e>
                      <m:sub>
                        <m:r>
                          <m:rPr>
                            <m:nor/>
                          </m:rPr>
                          <a:rPr lang="zh-CN" altLang="en-US" i="1">
                            <a:latin typeface="Cambria Math" panose="02040503050406030204" pitchFamily="18" charset="0"/>
                          </a:rPr>
                          <m:t>j</m:t>
                        </m:r>
                      </m:sub>
                    </m:sSub>
                  </m:oMath>
                </a14:m>
                <a:r>
                  <a:rPr lang="zh-CN" altLang="en-US" dirty="0"/>
                  <a:t>个邻居样本作为局部空间（</a:t>
                </a:r>
                <a:r>
                  <a:rPr lang="en-US" altLang="zh-CN" dirty="0"/>
                  <a:t>KNN</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对局部空间每一行取平均</a:t>
                </a:r>
                <a:r>
                  <a:rPr lang="en-US" altLang="zh-CN" dirty="0"/>
                  <a:t>\</a:t>
                </a:r>
                <a:r>
                  <a:rPr lang="zh-CN" altLang="en-US" dirty="0"/>
                  <a:t>最大值作为伪目标，计算皮尔逊相关系数选出</a:t>
                </a:r>
                <a:r>
                  <a:rPr lang="en-US" altLang="zh-CN" dirty="0"/>
                  <a:t>x</a:t>
                </a:r>
                <a:r>
                  <a:rPr lang="zh-CN" altLang="en-US" dirty="0"/>
                  <a:t>个检测器；</a:t>
                </a:r>
                <a:endParaRPr lang="en-US" altLang="zh-CN" dirty="0"/>
              </a:p>
              <a:p>
                <a:endParaRPr lang="en-US" altLang="zh-CN" dirty="0"/>
              </a:p>
              <a:p>
                <a:pPr marL="285750" indent="-285750">
                  <a:buFont typeface="Wingdings" panose="05000000000000000000" pitchFamily="2" charset="2"/>
                  <a:buChar char="l"/>
                </a:pPr>
                <a:endParaRPr lang="zh-CN" altLang="en-US" dirty="0"/>
              </a:p>
            </p:txBody>
          </p:sp>
        </mc:Choice>
        <mc:Fallback xmlns="">
          <p:sp>
            <p:nvSpPr>
              <p:cNvPr id="8" name="文本框 7">
                <a:extLst>
                  <a:ext uri="{FF2B5EF4-FFF2-40B4-BE49-F238E27FC236}">
                    <a16:creationId xmlns:a16="http://schemas.microsoft.com/office/drawing/2014/main" id="{1D3BCCE0-FE94-4FAF-8C37-84AE2207C01F}"/>
                  </a:ext>
                </a:extLst>
              </p:cNvPr>
              <p:cNvSpPr txBox="1">
                <a:spLocks noRot="1" noChangeAspect="1" noMove="1" noResize="1" noEditPoints="1" noAdjustHandles="1" noChangeArrowheads="1" noChangeShapeType="1" noTextEdit="1"/>
              </p:cNvSpPr>
              <p:nvPr/>
            </p:nvSpPr>
            <p:spPr>
              <a:xfrm>
                <a:off x="1520617" y="4928868"/>
                <a:ext cx="8918395" cy="2033827"/>
              </a:xfrm>
              <a:prstGeom prst="rect">
                <a:avLst/>
              </a:prstGeom>
              <a:blipFill>
                <a:blip r:embed="rId3"/>
                <a:stretch>
                  <a:fillRect l="-684" r="-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5540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2712747">
            <a:off x="2568481" y="2504545"/>
            <a:ext cx="1421411" cy="1421411"/>
          </a:xfrm>
          <a:prstGeom prst="rect">
            <a:avLst/>
          </a:prstGeom>
          <a:solidFill>
            <a:schemeClr val="bg1"/>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B3F86"/>
              </a:solidFill>
            </a:endParaRPr>
          </a:p>
        </p:txBody>
      </p:sp>
      <p:sp>
        <p:nvSpPr>
          <p:cNvPr id="2" name="矩形 1"/>
          <p:cNvSpPr/>
          <p:nvPr/>
        </p:nvSpPr>
        <p:spPr>
          <a:xfrm rot="2712747">
            <a:off x="2872963" y="2504545"/>
            <a:ext cx="1421411" cy="1421411"/>
          </a:xfrm>
          <a:prstGeom prst="rect">
            <a:avLst/>
          </a:prstGeom>
          <a:solidFill>
            <a:srgbClr val="1A22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B3F86"/>
              </a:solidFill>
            </a:endParaRPr>
          </a:p>
        </p:txBody>
      </p:sp>
      <p:sp>
        <p:nvSpPr>
          <p:cNvPr id="5" name="文本框 4"/>
          <p:cNvSpPr txBox="1"/>
          <p:nvPr/>
        </p:nvSpPr>
        <p:spPr>
          <a:xfrm>
            <a:off x="3196960" y="2873938"/>
            <a:ext cx="1371600" cy="707886"/>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103495" y="2813685"/>
            <a:ext cx="5413375" cy="707886"/>
          </a:xfrm>
          <a:prstGeom prst="rect">
            <a:avLst/>
          </a:prstGeom>
          <a:noFill/>
        </p:spPr>
        <p:txBody>
          <a:bodyPr wrap="square" rtlCol="0">
            <a:spAutoFit/>
          </a:bodyPr>
          <a:lstStyle/>
          <a:p>
            <a:pPr>
              <a:spcBef>
                <a:spcPct val="50000"/>
              </a:spcBef>
              <a:defRPr/>
            </a:pPr>
            <a:r>
              <a:rPr lang="en-US" altLang="zh-CN" sz="4000" b="1" dirty="0">
                <a:latin typeface="微软雅黑" panose="020B0503020204020204" pitchFamily="34" charset="-122"/>
                <a:ea typeface="微软雅黑" panose="020B0503020204020204" pitchFamily="34" charset="-122"/>
              </a:rPr>
              <a:t>LSCP</a:t>
            </a:r>
            <a:r>
              <a:rPr lang="zh-CN" altLang="en-US" sz="4000" b="1" dirty="0">
                <a:latin typeface="微软雅黑" panose="020B0503020204020204" pitchFamily="34" charset="-122"/>
                <a:ea typeface="微软雅黑" panose="020B0503020204020204" pitchFamily="34" charset="-122"/>
              </a:rPr>
              <a:t>实验</a:t>
            </a:r>
            <a:endParaRPr lang="en-US" altLang="zh-CN"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88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DA16209-947B-4052-90B9-0586D0E29F64}"/>
              </a:ext>
            </a:extLst>
          </p:cNvPr>
          <p:cNvPicPr>
            <a:picLocks noChangeAspect="1"/>
          </p:cNvPicPr>
          <p:nvPr/>
        </p:nvPicPr>
        <p:blipFill>
          <a:blip r:embed="rId3"/>
          <a:stretch>
            <a:fillRect/>
          </a:stretch>
        </p:blipFill>
        <p:spPr>
          <a:xfrm>
            <a:off x="994785" y="3979147"/>
            <a:ext cx="9133953" cy="2414116"/>
          </a:xfrm>
          <a:prstGeom prst="rect">
            <a:avLst/>
          </a:prstGeom>
        </p:spPr>
      </p:pic>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3000821"/>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数据集构建：</a:t>
            </a:r>
            <a:r>
              <a:rPr lang="en-US" altLang="zh-CN" dirty="0"/>
              <a:t>WZ11-2E-14dSa</a:t>
            </a:r>
            <a:r>
              <a:rPr lang="zh-CN" altLang="en-US" dirty="0"/>
              <a:t>井</a:t>
            </a:r>
            <a:endParaRPr lang="en-US" altLang="zh-CN" dirty="0"/>
          </a:p>
          <a:p>
            <a:pPr marL="285750" indent="-285750">
              <a:lnSpc>
                <a:spcPct val="150000"/>
              </a:lnSpc>
              <a:buFont typeface="Wingdings" panose="05000000000000000000" pitchFamily="2" charset="2"/>
              <a:buChar char="l"/>
            </a:pPr>
            <a:r>
              <a:rPr lang="zh-CN" altLang="en-US" dirty="0"/>
              <a:t>第一次卡钻事故开始时刻到结束时刻之间的数据认为是异常数据；</a:t>
            </a:r>
            <a:endParaRPr lang="en-US" altLang="zh-CN" dirty="0"/>
          </a:p>
          <a:p>
            <a:pPr marL="285750" indent="-285750">
              <a:lnSpc>
                <a:spcPct val="150000"/>
              </a:lnSpc>
              <a:buFont typeface="Wingdings" panose="05000000000000000000" pitchFamily="2" charset="2"/>
              <a:buChar char="l"/>
            </a:pPr>
            <a:r>
              <a:rPr lang="zh-CN" altLang="en-US" dirty="0"/>
              <a:t>第一次卡钻事故开始时刻之前取</a:t>
            </a:r>
            <a:r>
              <a:rPr lang="en-US" altLang="zh-CN" dirty="0"/>
              <a:t>3000</a:t>
            </a:r>
            <a:r>
              <a:rPr lang="zh-CN" altLang="en-US" dirty="0"/>
              <a:t>条正常数据，第一次卡钻开始之后取</a:t>
            </a:r>
            <a:r>
              <a:rPr lang="en-US" altLang="zh-CN" dirty="0"/>
              <a:t>200</a:t>
            </a:r>
            <a:r>
              <a:rPr lang="zh-CN" altLang="en-US" dirty="0"/>
              <a:t>条异常数据；</a:t>
            </a:r>
            <a:endParaRPr lang="en-US" altLang="zh-CN" dirty="0"/>
          </a:p>
          <a:p>
            <a:pPr marL="285750" indent="-285750">
              <a:lnSpc>
                <a:spcPct val="150000"/>
              </a:lnSpc>
              <a:buFont typeface="Wingdings" panose="05000000000000000000" pitchFamily="2" charset="2"/>
              <a:buChar char="l"/>
            </a:pPr>
            <a:r>
              <a:rPr lang="zh-CN" altLang="en-US" dirty="0"/>
              <a:t>剔除空白、不连续数据；</a:t>
            </a:r>
            <a:endParaRPr lang="en-US" altLang="zh-CN" dirty="0"/>
          </a:p>
          <a:p>
            <a:pPr marL="285750" indent="-285750">
              <a:lnSpc>
                <a:spcPct val="150000"/>
              </a:lnSpc>
              <a:buFont typeface="Wingdings" panose="05000000000000000000" pitchFamily="2" charset="2"/>
              <a:buChar char="l"/>
            </a:pPr>
            <a:r>
              <a:rPr lang="zh-CN" altLang="en-US" dirty="0"/>
              <a:t>对</a:t>
            </a:r>
            <a:r>
              <a:rPr lang="en-US" altLang="zh-CN" dirty="0"/>
              <a:t>21</a:t>
            </a:r>
            <a:r>
              <a:rPr lang="zh-CN" altLang="en-US" dirty="0"/>
              <a:t>个因子进行</a:t>
            </a:r>
            <a:r>
              <a:rPr lang="en-US" altLang="zh-CN" dirty="0"/>
              <a:t>PCA</a:t>
            </a:r>
            <a:r>
              <a:rPr lang="zh-CN" altLang="en-US" dirty="0"/>
              <a:t>降维（</a:t>
            </a:r>
            <a:r>
              <a:rPr lang="en-US" altLang="zh-CN" dirty="0"/>
              <a:t>6</a:t>
            </a:r>
            <a:r>
              <a:rPr lang="zh-CN" altLang="en-US" dirty="0"/>
              <a:t>维）或者选取</a:t>
            </a:r>
            <a:r>
              <a:rPr lang="en-US" altLang="zh-CN" dirty="0" err="1"/>
              <a:t>bpos</a:t>
            </a:r>
            <a:r>
              <a:rPr lang="en-US" altLang="zh-CN" dirty="0"/>
              <a:t>, </a:t>
            </a:r>
            <a:r>
              <a:rPr lang="en-US" altLang="zh-CN" dirty="0" err="1"/>
              <a:t>hkla</a:t>
            </a:r>
            <a:r>
              <a:rPr lang="en-US" altLang="zh-CN" dirty="0"/>
              <a:t>, </a:t>
            </a:r>
            <a:r>
              <a:rPr lang="en-US" altLang="zh-CN" dirty="0" err="1"/>
              <a:t>rpma</a:t>
            </a:r>
            <a:r>
              <a:rPr lang="en-US" altLang="zh-CN" dirty="0"/>
              <a:t>, </a:t>
            </a:r>
            <a:r>
              <a:rPr lang="en-US" altLang="zh-CN" dirty="0" err="1"/>
              <a:t>sppa</a:t>
            </a:r>
            <a:r>
              <a:rPr lang="zh-CN" altLang="en-US" dirty="0"/>
              <a:t>四个因子</a:t>
            </a:r>
            <a:endParaRPr lang="en-US" altLang="zh-CN" dirty="0"/>
          </a:p>
          <a:p>
            <a:pPr marL="285750" indent="-285750">
              <a:buFont typeface="Wingdings" panose="05000000000000000000" pitchFamily="2" charset="2"/>
              <a:buChar char="l"/>
            </a:pPr>
            <a:endParaRPr lang="zh-CN" altLang="en-US" dirty="0"/>
          </a:p>
        </p:txBody>
      </p:sp>
      <p:sp>
        <p:nvSpPr>
          <p:cNvPr id="9" name="矩形 8">
            <a:extLst>
              <a:ext uri="{FF2B5EF4-FFF2-40B4-BE49-F238E27FC236}">
                <a16:creationId xmlns:a16="http://schemas.microsoft.com/office/drawing/2014/main" id="{58898E89-ED63-4AD0-ADA1-1E71003DEDAA}"/>
              </a:ext>
            </a:extLst>
          </p:cNvPr>
          <p:cNvSpPr/>
          <p:nvPr/>
        </p:nvSpPr>
        <p:spPr>
          <a:xfrm>
            <a:off x="3602332" y="5627077"/>
            <a:ext cx="1230925" cy="39188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1D7A3A-B0A3-4BC0-96A5-DC04AF91B7FE}"/>
              </a:ext>
            </a:extLst>
          </p:cNvPr>
          <p:cNvSpPr/>
          <p:nvPr/>
        </p:nvSpPr>
        <p:spPr>
          <a:xfrm>
            <a:off x="8045378" y="5627077"/>
            <a:ext cx="1230925" cy="39188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516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1983620"/>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 实验设计：</a:t>
            </a:r>
            <a:endParaRPr lang="en-US" altLang="zh-CN" sz="2000" dirty="0"/>
          </a:p>
          <a:p>
            <a:pPr marL="285750" indent="-285750">
              <a:lnSpc>
                <a:spcPct val="150000"/>
              </a:lnSpc>
              <a:buFont typeface="Wingdings" panose="05000000000000000000" pitchFamily="2" charset="2"/>
              <a:buChar char="l"/>
            </a:pPr>
            <a:r>
              <a:rPr lang="zh-CN" altLang="en-US" sz="2000" dirty="0"/>
              <a:t>主要变量：基础检测器的选择、数据维度、异常分数计算方式</a:t>
            </a:r>
            <a:endParaRPr lang="en-US" altLang="zh-CN" sz="2000" dirty="0"/>
          </a:p>
          <a:p>
            <a:pPr marL="285750" indent="-285750">
              <a:lnSpc>
                <a:spcPct val="150000"/>
              </a:lnSpc>
              <a:buFont typeface="Wingdings" panose="05000000000000000000" pitchFamily="2" charset="2"/>
              <a:buChar char="l"/>
            </a:pPr>
            <a:r>
              <a:rPr lang="zh-CN" altLang="en-US" sz="2000" dirty="0"/>
              <a:t>基础检测器：相同模型不同参数，构建</a:t>
            </a:r>
            <a:r>
              <a:rPr lang="en-US" altLang="zh-CN" sz="2000" dirty="0"/>
              <a:t>50</a:t>
            </a:r>
            <a:r>
              <a:rPr lang="zh-CN" altLang="en-US" sz="2000" dirty="0"/>
              <a:t>个检测器</a:t>
            </a:r>
            <a:endParaRPr lang="en-US" altLang="zh-CN" sz="2000" dirty="0"/>
          </a:p>
          <a:p>
            <a:pPr marL="285750" indent="-285750">
              <a:lnSpc>
                <a:spcPct val="150000"/>
              </a:lnSpc>
              <a:buFont typeface="Wingdings" panose="05000000000000000000" pitchFamily="2" charset="2"/>
              <a:buChar char="l"/>
            </a:pPr>
            <a:r>
              <a:rPr lang="zh-CN" altLang="en-US" sz="2000" dirty="0"/>
              <a:t>评价指标：</a:t>
            </a:r>
            <a:r>
              <a:rPr lang="en-US" altLang="zh-CN" sz="2000" dirty="0"/>
              <a:t>AUC</a:t>
            </a:r>
          </a:p>
        </p:txBody>
      </p:sp>
      <p:graphicFrame>
        <p:nvGraphicFramePr>
          <p:cNvPr id="6" name="表格 6">
            <a:extLst>
              <a:ext uri="{FF2B5EF4-FFF2-40B4-BE49-F238E27FC236}">
                <a16:creationId xmlns:a16="http://schemas.microsoft.com/office/drawing/2014/main" id="{18D4E1B9-EC3B-400D-8B37-2F591E2A8F50}"/>
              </a:ext>
            </a:extLst>
          </p:cNvPr>
          <p:cNvGraphicFramePr>
            <a:graphicFrameLocks noGrp="1"/>
          </p:cNvGraphicFramePr>
          <p:nvPr>
            <p:extLst>
              <p:ext uri="{D42A27DB-BD31-4B8C-83A1-F6EECF244321}">
                <p14:modId xmlns:p14="http://schemas.microsoft.com/office/powerpoint/2010/main" val="2556674375"/>
              </p:ext>
            </p:extLst>
          </p:nvPr>
        </p:nvGraphicFramePr>
        <p:xfrm>
          <a:off x="369225" y="3530924"/>
          <a:ext cx="7941549" cy="1665108"/>
        </p:xfrm>
        <a:graphic>
          <a:graphicData uri="http://schemas.openxmlformats.org/drawingml/2006/table">
            <a:tbl>
              <a:tblPr firstRow="1" bandRow="1">
                <a:tableStyleId>{5940675A-B579-460E-94D1-54222C63F5DA}</a:tableStyleId>
              </a:tblPr>
              <a:tblGrid>
                <a:gridCol w="2647183">
                  <a:extLst>
                    <a:ext uri="{9D8B030D-6E8A-4147-A177-3AD203B41FA5}">
                      <a16:colId xmlns:a16="http://schemas.microsoft.com/office/drawing/2014/main" val="1730557233"/>
                    </a:ext>
                  </a:extLst>
                </a:gridCol>
                <a:gridCol w="2647183">
                  <a:extLst>
                    <a:ext uri="{9D8B030D-6E8A-4147-A177-3AD203B41FA5}">
                      <a16:colId xmlns:a16="http://schemas.microsoft.com/office/drawing/2014/main" val="800805891"/>
                    </a:ext>
                  </a:extLst>
                </a:gridCol>
                <a:gridCol w="2647183">
                  <a:extLst>
                    <a:ext uri="{9D8B030D-6E8A-4147-A177-3AD203B41FA5}">
                      <a16:colId xmlns:a16="http://schemas.microsoft.com/office/drawing/2014/main" val="262143411"/>
                    </a:ext>
                  </a:extLst>
                </a:gridCol>
              </a:tblGrid>
              <a:tr h="689128">
                <a:tc>
                  <a:txBody>
                    <a:bodyPr/>
                    <a:lstStyle/>
                    <a:p>
                      <a:pPr algn="ctr"/>
                      <a:endParaRPr lang="zh-CN" altLang="en-US" sz="2000"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CN" sz="2000" dirty="0" err="1"/>
                        <a:t>bpos</a:t>
                      </a:r>
                      <a:r>
                        <a:rPr lang="en-US" altLang="zh-CN" sz="2000" dirty="0"/>
                        <a:t>, </a:t>
                      </a:r>
                      <a:r>
                        <a:rPr lang="en-US" altLang="zh-CN" sz="2000" dirty="0" err="1"/>
                        <a:t>hkla</a:t>
                      </a:r>
                      <a:r>
                        <a:rPr lang="en-US" altLang="zh-CN" sz="2000" dirty="0"/>
                        <a:t>, </a:t>
                      </a:r>
                      <a:r>
                        <a:rPr lang="en-US" altLang="zh-CN" sz="2000" dirty="0" err="1"/>
                        <a:t>rpma</a:t>
                      </a:r>
                      <a:r>
                        <a:rPr lang="en-US" altLang="zh-CN" sz="2000" dirty="0"/>
                        <a:t>, </a:t>
                      </a:r>
                      <a:r>
                        <a:rPr lang="en-US" altLang="zh-CN" sz="2000" dirty="0" err="1"/>
                        <a:t>sppa</a:t>
                      </a:r>
                      <a:endParaRPr lang="zh-CN" altLang="en-US" sz="2000" dirty="0"/>
                    </a:p>
                  </a:txBody>
                  <a:tcPr anchor="ctr"/>
                </a:tc>
                <a:tc>
                  <a:txBody>
                    <a:bodyPr/>
                    <a:lstStyle/>
                    <a:p>
                      <a:pPr algn="ctr"/>
                      <a:r>
                        <a:rPr lang="en-US" altLang="zh-CN" sz="2000" dirty="0"/>
                        <a:t>PCA</a:t>
                      </a:r>
                      <a:r>
                        <a:rPr lang="zh-CN" altLang="en-US" sz="2000" dirty="0"/>
                        <a:t>降维（</a:t>
                      </a:r>
                      <a:r>
                        <a:rPr lang="en-US" altLang="zh-CN" sz="2000" dirty="0"/>
                        <a:t>6</a:t>
                      </a:r>
                      <a:r>
                        <a:rPr lang="zh-CN" altLang="en-US" sz="2000" dirty="0"/>
                        <a:t>维）</a:t>
                      </a:r>
                    </a:p>
                  </a:txBody>
                  <a:tcPr anchor="ctr"/>
                </a:tc>
                <a:extLst>
                  <a:ext uri="{0D108BD9-81ED-4DB2-BD59-A6C34878D82A}">
                    <a16:rowId xmlns:a16="http://schemas.microsoft.com/office/drawing/2014/main" val="1737298281"/>
                  </a:ext>
                </a:extLst>
              </a:tr>
              <a:tr h="482034">
                <a:tc>
                  <a:txBody>
                    <a:bodyPr/>
                    <a:lstStyle/>
                    <a:p>
                      <a:pPr algn="ctr"/>
                      <a:r>
                        <a:rPr lang="en-US" altLang="zh-CN" sz="2000" dirty="0"/>
                        <a:t>LOF</a:t>
                      </a:r>
                      <a:endParaRPr lang="zh-CN" altLang="en-US" sz="2000" dirty="0"/>
                    </a:p>
                  </a:txBody>
                  <a:tcPr anchor="ctr"/>
                </a:tc>
                <a:tc>
                  <a:txBody>
                    <a:bodyPr/>
                    <a:lstStyle/>
                    <a:p>
                      <a:pPr algn="ctr"/>
                      <a:r>
                        <a:rPr lang="zh-CN" altLang="en-US" sz="2000" dirty="0"/>
                        <a:t>实验</a:t>
                      </a:r>
                      <a:r>
                        <a:rPr lang="en-US" altLang="zh-CN" sz="2000" dirty="0"/>
                        <a:t>1</a:t>
                      </a:r>
                      <a:endParaRPr lang="zh-CN" altLang="en-US" sz="2000" dirty="0"/>
                    </a:p>
                  </a:txBody>
                  <a:tcPr anchor="ctr"/>
                </a:tc>
                <a:tc>
                  <a:txBody>
                    <a:bodyPr/>
                    <a:lstStyle/>
                    <a:p>
                      <a:pPr algn="ctr"/>
                      <a:r>
                        <a:rPr lang="zh-CN" altLang="en-US" sz="2000" dirty="0"/>
                        <a:t>实验</a:t>
                      </a:r>
                      <a:r>
                        <a:rPr lang="en-US" altLang="zh-CN" sz="2000" dirty="0"/>
                        <a:t>2</a:t>
                      </a:r>
                      <a:endParaRPr lang="zh-CN" altLang="en-US" sz="2000" dirty="0"/>
                    </a:p>
                  </a:txBody>
                  <a:tcPr anchor="ctr"/>
                </a:tc>
                <a:extLst>
                  <a:ext uri="{0D108BD9-81ED-4DB2-BD59-A6C34878D82A}">
                    <a16:rowId xmlns:a16="http://schemas.microsoft.com/office/drawing/2014/main" val="3510203623"/>
                  </a:ext>
                </a:extLst>
              </a:tr>
              <a:tr h="482034">
                <a:tc>
                  <a:txBody>
                    <a:bodyPr/>
                    <a:lstStyle/>
                    <a:p>
                      <a:pPr algn="ctr"/>
                      <a:r>
                        <a:rPr lang="en-US" altLang="zh-CN" sz="2000" dirty="0"/>
                        <a:t>KNN</a:t>
                      </a:r>
                      <a:endParaRPr lang="zh-CN" altLang="en-US" sz="2000" dirty="0"/>
                    </a:p>
                  </a:txBody>
                  <a:tcPr anchor="ctr"/>
                </a:tc>
                <a:tc>
                  <a:txBody>
                    <a:bodyPr/>
                    <a:lstStyle/>
                    <a:p>
                      <a:pPr algn="ctr"/>
                      <a:r>
                        <a:rPr lang="zh-CN" altLang="en-US" sz="2000" dirty="0"/>
                        <a:t>实验</a:t>
                      </a:r>
                      <a:r>
                        <a:rPr lang="en-US" altLang="zh-CN" sz="2000" dirty="0"/>
                        <a:t>3</a:t>
                      </a:r>
                      <a:endParaRPr lang="zh-CN" altLang="en-US" sz="2000" dirty="0"/>
                    </a:p>
                  </a:txBody>
                  <a:tcPr anchor="ctr"/>
                </a:tc>
                <a:tc>
                  <a:txBody>
                    <a:bodyPr/>
                    <a:lstStyle/>
                    <a:p>
                      <a:pPr algn="ctr"/>
                      <a:r>
                        <a:rPr lang="zh-CN" altLang="en-US" sz="2000" dirty="0"/>
                        <a:t>实验</a:t>
                      </a:r>
                      <a:r>
                        <a:rPr lang="en-US" altLang="zh-CN" sz="2000" dirty="0"/>
                        <a:t>4</a:t>
                      </a:r>
                      <a:endParaRPr lang="zh-CN" altLang="en-US" sz="2000" dirty="0"/>
                    </a:p>
                  </a:txBody>
                  <a:tcPr anchor="ctr"/>
                </a:tc>
                <a:extLst>
                  <a:ext uri="{0D108BD9-81ED-4DB2-BD59-A6C34878D82A}">
                    <a16:rowId xmlns:a16="http://schemas.microsoft.com/office/drawing/2014/main" val="2037719380"/>
                  </a:ext>
                </a:extLst>
              </a:tr>
            </a:tbl>
          </a:graphicData>
        </a:graphic>
      </p:graphicFrame>
      <p:grpSp>
        <p:nvGrpSpPr>
          <p:cNvPr id="13" name="组合 12">
            <a:extLst>
              <a:ext uri="{FF2B5EF4-FFF2-40B4-BE49-F238E27FC236}">
                <a16:creationId xmlns:a16="http://schemas.microsoft.com/office/drawing/2014/main" id="{A9DB785D-235A-495B-8A9A-574821E88FF4}"/>
              </a:ext>
            </a:extLst>
          </p:cNvPr>
          <p:cNvGrpSpPr/>
          <p:nvPr/>
        </p:nvGrpSpPr>
        <p:grpSpPr>
          <a:xfrm>
            <a:off x="496765" y="3537890"/>
            <a:ext cx="2412622" cy="677108"/>
            <a:chOff x="685659" y="3849691"/>
            <a:chExt cx="2412622" cy="677108"/>
          </a:xfrm>
        </p:grpSpPr>
        <p:sp>
          <p:nvSpPr>
            <p:cNvPr id="8" name="文本框 7">
              <a:extLst>
                <a:ext uri="{FF2B5EF4-FFF2-40B4-BE49-F238E27FC236}">
                  <a16:creationId xmlns:a16="http://schemas.microsoft.com/office/drawing/2014/main" id="{3AA842F6-706B-4414-974F-3BCF1E9C0179}"/>
                </a:ext>
              </a:extLst>
            </p:cNvPr>
            <p:cNvSpPr txBox="1"/>
            <p:nvPr/>
          </p:nvSpPr>
          <p:spPr>
            <a:xfrm>
              <a:off x="685659" y="4188245"/>
              <a:ext cx="1206311" cy="338554"/>
            </a:xfrm>
            <a:prstGeom prst="rect">
              <a:avLst/>
            </a:prstGeom>
            <a:noFill/>
          </p:spPr>
          <p:txBody>
            <a:bodyPr wrap="square" rtlCol="0">
              <a:spAutoFit/>
            </a:bodyPr>
            <a:lstStyle/>
            <a:p>
              <a:r>
                <a:rPr lang="zh-CN" altLang="en-US" sz="1600" dirty="0"/>
                <a:t>基础检测器</a:t>
              </a:r>
            </a:p>
          </p:txBody>
        </p:sp>
        <p:sp>
          <p:nvSpPr>
            <p:cNvPr id="11" name="文本框 10">
              <a:extLst>
                <a:ext uri="{FF2B5EF4-FFF2-40B4-BE49-F238E27FC236}">
                  <a16:creationId xmlns:a16="http://schemas.microsoft.com/office/drawing/2014/main" id="{A75A4ADC-6B50-49E7-820C-A78A1D064087}"/>
                </a:ext>
              </a:extLst>
            </p:cNvPr>
            <p:cNvSpPr txBox="1"/>
            <p:nvPr/>
          </p:nvSpPr>
          <p:spPr>
            <a:xfrm>
              <a:off x="1891970" y="3849691"/>
              <a:ext cx="1206311" cy="338554"/>
            </a:xfrm>
            <a:prstGeom prst="rect">
              <a:avLst/>
            </a:prstGeom>
            <a:noFill/>
          </p:spPr>
          <p:txBody>
            <a:bodyPr wrap="square" rtlCol="0">
              <a:spAutoFit/>
            </a:bodyPr>
            <a:lstStyle/>
            <a:p>
              <a:r>
                <a:rPr lang="zh-CN" altLang="en-US" sz="1600" dirty="0"/>
                <a:t>数据维度</a:t>
              </a:r>
            </a:p>
          </p:txBody>
        </p:sp>
      </p:grpSp>
      <p:sp>
        <p:nvSpPr>
          <p:cNvPr id="15" name="文本框 14">
            <a:extLst>
              <a:ext uri="{FF2B5EF4-FFF2-40B4-BE49-F238E27FC236}">
                <a16:creationId xmlns:a16="http://schemas.microsoft.com/office/drawing/2014/main" id="{EBCE8B57-6951-4ADB-9418-276860DCBCC6}"/>
              </a:ext>
            </a:extLst>
          </p:cNvPr>
          <p:cNvSpPr txBox="1"/>
          <p:nvPr/>
        </p:nvSpPr>
        <p:spPr>
          <a:xfrm>
            <a:off x="8647496" y="2632668"/>
            <a:ext cx="3175279" cy="4108817"/>
          </a:xfrm>
          <a:prstGeom prst="rect">
            <a:avLst/>
          </a:prstGeom>
          <a:noFill/>
        </p:spPr>
        <p:txBody>
          <a:bodyPr wrap="square" rtlCol="0">
            <a:spAutoFit/>
          </a:bodyPr>
          <a:lstStyle/>
          <a:p>
            <a:pPr>
              <a:lnSpc>
                <a:spcPct val="150000"/>
              </a:lnSpc>
            </a:pPr>
            <a:r>
              <a:rPr lang="en-US" altLang="zh-CN" dirty="0"/>
              <a:t>AUC</a:t>
            </a:r>
            <a:r>
              <a:rPr lang="zh-CN" altLang="en-US" dirty="0"/>
              <a:t>指标评价分类器标准：</a:t>
            </a:r>
            <a:endParaRPr lang="en-US" altLang="zh-CN" dirty="0"/>
          </a:p>
          <a:p>
            <a:pPr marL="285750" indent="-285750">
              <a:lnSpc>
                <a:spcPct val="150000"/>
              </a:lnSpc>
              <a:buFont typeface="Wingdings" panose="05000000000000000000" pitchFamily="2" charset="2"/>
              <a:buChar char="l"/>
            </a:pPr>
            <a:r>
              <a:rPr lang="en-US" altLang="zh-CN" dirty="0"/>
              <a:t>AUC = 1</a:t>
            </a:r>
            <a:r>
              <a:rPr lang="zh-CN" altLang="en-US" dirty="0"/>
              <a:t>  完美</a:t>
            </a:r>
            <a:endParaRPr lang="en-US" altLang="zh-CN" dirty="0"/>
          </a:p>
          <a:p>
            <a:pPr marL="285750" indent="-285750">
              <a:lnSpc>
                <a:spcPct val="150000"/>
              </a:lnSpc>
              <a:buFont typeface="Wingdings" panose="05000000000000000000" pitchFamily="2" charset="2"/>
              <a:buChar char="l"/>
            </a:pPr>
            <a:r>
              <a:rPr lang="en-US" altLang="zh-CN" dirty="0"/>
              <a:t>AUC = [0.85,0.95]  </a:t>
            </a:r>
            <a:r>
              <a:rPr lang="zh-CN" altLang="en-US" dirty="0"/>
              <a:t>效果很好</a:t>
            </a:r>
            <a:endParaRPr lang="en-US" altLang="zh-CN" dirty="0"/>
          </a:p>
          <a:p>
            <a:pPr marL="285750" indent="-285750">
              <a:lnSpc>
                <a:spcPct val="150000"/>
              </a:lnSpc>
              <a:buFont typeface="Wingdings" panose="05000000000000000000" pitchFamily="2" charset="2"/>
              <a:buChar char="l"/>
            </a:pPr>
            <a:r>
              <a:rPr lang="en-US" altLang="zh-CN" dirty="0"/>
              <a:t>AUC = [0.7,0.85]  </a:t>
            </a:r>
            <a:r>
              <a:rPr lang="zh-CN" altLang="en-US" dirty="0"/>
              <a:t>效果较好</a:t>
            </a:r>
            <a:endParaRPr lang="en-US" altLang="zh-CN" dirty="0"/>
          </a:p>
          <a:p>
            <a:pPr marL="285750" indent="-285750">
              <a:lnSpc>
                <a:spcPct val="150000"/>
              </a:lnSpc>
              <a:buFont typeface="Wingdings" panose="05000000000000000000" pitchFamily="2" charset="2"/>
              <a:buChar char="l"/>
            </a:pPr>
            <a:r>
              <a:rPr lang="en-US" altLang="zh-CN" dirty="0"/>
              <a:t>AUC = [0.5,0.7]  </a:t>
            </a:r>
            <a:r>
              <a:rPr lang="zh-CN" altLang="en-US" dirty="0"/>
              <a:t>效果一般</a:t>
            </a:r>
            <a:endParaRPr lang="en-US" altLang="zh-CN" dirty="0"/>
          </a:p>
          <a:p>
            <a:pPr marL="285750" indent="-285750">
              <a:lnSpc>
                <a:spcPct val="150000"/>
              </a:lnSpc>
              <a:buFont typeface="Wingdings" panose="05000000000000000000" pitchFamily="2" charset="2"/>
              <a:buChar char="l"/>
            </a:pPr>
            <a:r>
              <a:rPr lang="en-US" altLang="zh-CN" dirty="0"/>
              <a:t>AUC = 0.5  </a:t>
            </a:r>
            <a:r>
              <a:rPr lang="zh-CN" altLang="en-US" dirty="0"/>
              <a:t>随机预测</a:t>
            </a:r>
            <a:endParaRPr lang="en-US" altLang="zh-CN" dirty="0"/>
          </a:p>
          <a:p>
            <a:pPr marL="285750" indent="-285750">
              <a:lnSpc>
                <a:spcPct val="150000"/>
              </a:lnSpc>
              <a:buFont typeface="Wingdings" panose="05000000000000000000" pitchFamily="2" charset="2"/>
              <a:buChar char="l"/>
            </a:pPr>
            <a:r>
              <a:rPr lang="en-US" altLang="zh-CN" dirty="0"/>
              <a:t>AUC &lt; 0.5  </a:t>
            </a:r>
            <a:r>
              <a:rPr lang="zh-CN" altLang="en-US" dirty="0"/>
              <a:t>无意义</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475118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1D0E003-82E8-43B4-B7AC-E2006B31A12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765" y="2184242"/>
            <a:ext cx="5659786" cy="3995782"/>
          </a:xfrm>
          <a:prstGeom prst="rect">
            <a:avLst/>
          </a:prstGeom>
          <a:noFill/>
          <a:ln>
            <a:noFill/>
          </a:ln>
        </p:spPr>
      </p:pic>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583108"/>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实验结果：</a:t>
            </a:r>
            <a:endParaRPr lang="en-US" altLang="zh-CN" sz="2000" dirty="0"/>
          </a:p>
        </p:txBody>
      </p:sp>
      <p:sp>
        <p:nvSpPr>
          <p:cNvPr id="12" name="文本框 11">
            <a:extLst>
              <a:ext uri="{FF2B5EF4-FFF2-40B4-BE49-F238E27FC236}">
                <a16:creationId xmlns:a16="http://schemas.microsoft.com/office/drawing/2014/main" id="{78431069-B142-47B2-84CD-780738F82869}"/>
              </a:ext>
            </a:extLst>
          </p:cNvPr>
          <p:cNvSpPr txBox="1"/>
          <p:nvPr/>
        </p:nvSpPr>
        <p:spPr>
          <a:xfrm>
            <a:off x="6096000" y="2497409"/>
            <a:ext cx="6094324" cy="3369449"/>
          </a:xfrm>
          <a:prstGeom prst="rect">
            <a:avLst/>
          </a:prstGeom>
          <a:noFill/>
        </p:spPr>
        <p:txBody>
          <a:bodyPr wrap="square">
            <a:spAutoFit/>
          </a:bodyPr>
          <a:lstStyle/>
          <a:p>
            <a:pPr algn="just">
              <a:lnSpc>
                <a:spcPct val="150000"/>
              </a:lnSpc>
              <a:spcAft>
                <a:spcPts val="0"/>
              </a:spcAft>
            </a:pPr>
            <a:r>
              <a:rPr lang="en-US" altLang="zh-CN" sz="1800" b="1" kern="100" dirty="0" err="1">
                <a:effectLst/>
                <a:latin typeface="宋体" panose="02010600030101010101" pitchFamily="2" charset="-122"/>
                <a:ea typeface="等线" panose="02010600030101010101" pitchFamily="2" charset="-122"/>
                <a:cs typeface="Times New Roman" panose="02020603050405020304" pitchFamily="18" charset="0"/>
              </a:rPr>
              <a:t>LSCP_a</a:t>
            </a:r>
            <a:r>
              <a:rPr lang="en-US" altLang="zh-CN" sz="1800" b="1"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将多个基本检测器的异常分数取平均值作为最终异常分数。</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b="1" kern="100" dirty="0" err="1">
                <a:latin typeface="宋体" panose="02010600030101010101" pitchFamily="2" charset="-122"/>
                <a:ea typeface="等线" panose="02010600030101010101" pitchFamily="2" charset="-122"/>
                <a:cs typeface="Times New Roman" panose="02020603050405020304" pitchFamily="18" charset="0"/>
              </a:rPr>
              <a:t>LSCP_m</a:t>
            </a:r>
            <a:r>
              <a:rPr lang="en-US" altLang="zh-CN" b="1"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将多个基本检测器的异常分数中的最大值作为最终异常分数。</a:t>
            </a:r>
          </a:p>
          <a:p>
            <a:pPr algn="just">
              <a:lnSpc>
                <a:spcPct val="150000"/>
              </a:lnSpc>
              <a:spcAft>
                <a:spcPts val="0"/>
              </a:spcAft>
            </a:pPr>
            <a:r>
              <a:rPr lang="en-US" altLang="zh-CN" sz="1800" b="1" kern="100" dirty="0" err="1">
                <a:effectLst/>
                <a:latin typeface="宋体" panose="02010600030101010101" pitchFamily="2" charset="-122"/>
                <a:ea typeface="等线" panose="02010600030101010101" pitchFamily="2" charset="-122"/>
                <a:cs typeface="Times New Roman" panose="02020603050405020304" pitchFamily="18" charset="0"/>
              </a:rPr>
              <a:t>LSCP_moa</a:t>
            </a:r>
            <a:r>
              <a:rPr lang="en-US" altLang="zh-CN" sz="1800" b="1" kern="100" dirty="0">
                <a:effectLst/>
                <a:latin typeface="宋体" panose="02010600030101010101" pitchFamily="2" charset="-122"/>
                <a:ea typeface="等线" panose="02010600030101010101" pitchFamily="2" charset="-122"/>
                <a:cs typeface="Times New Roman" panose="02020603050405020304" pitchFamily="18" charset="0"/>
              </a:rPr>
              <a:t>:</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将基本检测器划分为子组，并获取每个子组的平均分数。最终异常分数是所有子组分数中的最高者。</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1800" b="1" kern="100" dirty="0" err="1">
                <a:effectLst/>
                <a:latin typeface="宋体" panose="02010600030101010101" pitchFamily="2" charset="-122"/>
                <a:ea typeface="等线" panose="02010600030101010101" pitchFamily="2" charset="-122"/>
                <a:cs typeface="Times New Roman" panose="02020603050405020304" pitchFamily="18" charset="0"/>
              </a:rPr>
              <a:t>LSCP_aom</a:t>
            </a:r>
            <a:r>
              <a:rPr lang="en-US" altLang="zh-CN" sz="1800" b="1" kern="100" dirty="0">
                <a:effectLst/>
                <a:latin typeface="宋体" panose="02010600030101010101" pitchFamily="2" charset="-122"/>
                <a:ea typeface="等线" panose="02010600030101010101" pitchFamily="2" charset="-122"/>
                <a:cs typeface="Times New Roman" panose="02020603050405020304" pitchFamily="18" charset="0"/>
              </a:rPr>
              <a:t>:</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将基本检测器划分为子组，并为每个子组获取最大分数。最终异常分数是所有子组分数的平均值。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8BD7A9F-C526-4ED8-82FC-8A794C8CC367}"/>
              </a:ext>
            </a:extLst>
          </p:cNvPr>
          <p:cNvSpPr txBox="1"/>
          <p:nvPr/>
        </p:nvSpPr>
        <p:spPr>
          <a:xfrm>
            <a:off x="1195073" y="1645896"/>
            <a:ext cx="9801854" cy="369332"/>
          </a:xfrm>
          <a:prstGeom prst="rect">
            <a:avLst/>
          </a:prstGeom>
          <a:noFill/>
        </p:spPr>
        <p:txBody>
          <a:bodyPr wrap="square">
            <a:spAutoFit/>
          </a:bodyPr>
          <a:lstStyle/>
          <a:p>
            <a:r>
              <a:rPr lang="zh-CN" altLang="zh-CN" sz="1800" b="1" dirty="0">
                <a:effectLst/>
                <a:ea typeface="宋体" panose="02010600030101010101" pitchFamily="2" charset="-122"/>
                <a:cs typeface="Times New Roman" panose="02020603050405020304" pitchFamily="18" charset="0"/>
              </a:rPr>
              <a:t>实验一</a:t>
            </a:r>
            <a:r>
              <a:rPr lang="zh-CN" altLang="zh-CN" sz="1800" dirty="0">
                <a:effectLst/>
                <a:ea typeface="宋体" panose="02010600030101010101" pitchFamily="2" charset="-122"/>
                <a:cs typeface="Times New Roman" panose="02020603050405020304" pitchFamily="18" charset="0"/>
              </a:rPr>
              <a:t>：以</a:t>
            </a:r>
            <a:r>
              <a:rPr lang="en-US" altLang="zh-CN" sz="1800" b="1" dirty="0">
                <a:solidFill>
                  <a:srgbClr val="FF0000"/>
                </a:solidFill>
                <a:effectLst/>
                <a:ea typeface="宋体" panose="02010600030101010101" pitchFamily="2" charset="-122"/>
                <a:cs typeface="Times New Roman" panose="02020603050405020304" pitchFamily="18" charset="0"/>
              </a:rPr>
              <a:t>LOF</a:t>
            </a:r>
            <a:r>
              <a:rPr lang="zh-CN" altLang="zh-CN" sz="1800" dirty="0">
                <a:effectLst/>
                <a:ea typeface="宋体" panose="02010600030101010101" pitchFamily="2" charset="-122"/>
                <a:cs typeface="Times New Roman" panose="02020603050405020304" pitchFamily="18" charset="0"/>
              </a:rPr>
              <a:t>为基础检测器，选取</a:t>
            </a:r>
            <a:r>
              <a:rPr lang="en-US" altLang="zh-CN" sz="1800" b="1" dirty="0" err="1">
                <a:solidFill>
                  <a:srgbClr val="FF0000"/>
                </a:solidFill>
                <a:effectLst/>
                <a:ea typeface="宋体" panose="02010600030101010101" pitchFamily="2" charset="-122"/>
                <a:cs typeface="Times New Roman" panose="02020603050405020304" pitchFamily="18" charset="0"/>
              </a:rPr>
              <a:t>bpos</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hkla</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rpma</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sppa</a:t>
            </a:r>
            <a:r>
              <a:rPr lang="zh-CN" altLang="zh-CN" sz="1800" dirty="0">
                <a:effectLst/>
                <a:ea typeface="宋体" panose="02010600030101010101" pitchFamily="2" charset="-122"/>
                <a:cs typeface="Times New Roman" panose="02020603050405020304" pitchFamily="18" charset="0"/>
              </a:rPr>
              <a:t>四个因子</a:t>
            </a:r>
            <a:endParaRPr lang="zh-CN" altLang="en-US" dirty="0"/>
          </a:p>
        </p:txBody>
      </p:sp>
      <p:sp>
        <p:nvSpPr>
          <p:cNvPr id="15" name="文本框 14">
            <a:extLst>
              <a:ext uri="{FF2B5EF4-FFF2-40B4-BE49-F238E27FC236}">
                <a16:creationId xmlns:a16="http://schemas.microsoft.com/office/drawing/2014/main" id="{9B83E85B-50DB-456C-9BE8-FEFAF64D8E4B}"/>
              </a:ext>
            </a:extLst>
          </p:cNvPr>
          <p:cNvSpPr txBox="1"/>
          <p:nvPr/>
        </p:nvSpPr>
        <p:spPr>
          <a:xfrm>
            <a:off x="2153537" y="6341738"/>
            <a:ext cx="2770155" cy="369332"/>
          </a:xfrm>
          <a:prstGeom prst="rect">
            <a:avLst/>
          </a:prstGeom>
          <a:noFill/>
        </p:spPr>
        <p:txBody>
          <a:bodyPr wrap="square">
            <a:spAutoFit/>
          </a:bodyPr>
          <a:lstStyle/>
          <a:p>
            <a:r>
              <a:rPr lang="en-US" altLang="zh-CN" sz="1800" b="1" dirty="0">
                <a:effectLst/>
                <a:latin typeface="宋体" panose="02010600030101010101" pitchFamily="2" charset="-122"/>
                <a:cs typeface="Times New Roman" panose="02020603050405020304" pitchFamily="18" charset="0"/>
              </a:rPr>
              <a:t>ROC</a:t>
            </a:r>
            <a:r>
              <a:rPr lang="zh-CN" altLang="zh-CN" sz="1800" b="1" dirty="0">
                <a:effectLst/>
                <a:ea typeface="宋体" panose="02010600030101010101" pitchFamily="2" charset="-122"/>
                <a:cs typeface="Times New Roman" panose="02020603050405020304" pitchFamily="18" charset="0"/>
              </a:rPr>
              <a:t>曲线及</a:t>
            </a:r>
            <a:r>
              <a:rPr lang="en-US" altLang="zh-CN" sz="1800" b="1" dirty="0">
                <a:effectLst/>
                <a:ea typeface="宋体" panose="02010600030101010101" pitchFamily="2" charset="-122"/>
                <a:cs typeface="Times New Roman" panose="02020603050405020304" pitchFamily="18" charset="0"/>
              </a:rPr>
              <a:t>AUC</a:t>
            </a:r>
            <a:r>
              <a:rPr lang="zh-CN" altLang="zh-CN" sz="1800" b="1" dirty="0">
                <a:effectLst/>
                <a:ea typeface="宋体" panose="02010600030101010101" pitchFamily="2" charset="-122"/>
                <a:cs typeface="Times New Roman" panose="02020603050405020304" pitchFamily="18" charset="0"/>
              </a:rPr>
              <a:t>值</a:t>
            </a:r>
            <a:r>
              <a:rPr lang="zh-CN" altLang="en-US" sz="1800" b="1" dirty="0">
                <a:effectLst/>
                <a:ea typeface="宋体" panose="02010600030101010101" pitchFamily="2" charset="-122"/>
                <a:cs typeface="Times New Roman" panose="02020603050405020304" pitchFamily="18" charset="0"/>
              </a:rPr>
              <a:t>计算</a:t>
            </a:r>
            <a:endParaRPr lang="zh-CN" altLang="en-US" b="1" dirty="0"/>
          </a:p>
        </p:txBody>
      </p:sp>
    </p:spTree>
    <p:extLst>
      <p:ext uri="{BB962C8B-B14F-4D97-AF65-F5344CB8AC3E}">
        <p14:creationId xmlns:p14="http://schemas.microsoft.com/office/powerpoint/2010/main" val="93295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上次</a:t>
            </a:r>
            <a:endParaRPr>
              <a:solidFill>
                <a:srgbClr val="C00000"/>
              </a:solidFill>
            </a:endParaRPr>
          </a:p>
        </p:txBody>
      </p:sp>
      <p:sp>
        <p:nvSpPr>
          <p:cNvPr id="6" name="灯片编号占位符 5"/>
          <p:cNvSpPr>
            <a:spLocks noGrp="1"/>
          </p:cNvSpPr>
          <p:nvPr>
            <p:ph type="sldNum" sz="quarter" idx="11"/>
          </p:nvPr>
        </p:nvSpPr>
        <p:spPr/>
        <p:txBody>
          <a:bodyPr/>
          <a:lstStyle/>
          <a:p>
            <a:fld id="{FA93CF8B-94AD-41D2-957D-3444D10BBA07}" type="slidenum">
              <a:rPr lang="zh-CN" altLang="en-US" smtClean="0"/>
              <a:t>5</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zh-CN" altLang="en-US"/>
              <a:t>数据</a:t>
            </a:r>
            <a:r>
              <a:rPr lang="en-US" altLang="zh-CN"/>
              <a:t>-train</a:t>
            </a:r>
            <a:r>
              <a:rPr lang="zh-CN" altLang="en-US"/>
              <a:t>：第一次事故发生前的</a:t>
            </a:r>
            <a:r>
              <a:rPr lang="en-US" altLang="zh-CN"/>
              <a:t>110000</a:t>
            </a:r>
            <a:r>
              <a:rPr lang="zh-CN" altLang="en-US"/>
              <a:t>数据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11" name="文本框 10"/>
          <p:cNvSpPr txBox="1"/>
          <p:nvPr/>
        </p:nvSpPr>
        <p:spPr>
          <a:xfrm>
            <a:off x="802640" y="2865120"/>
            <a:ext cx="7807960" cy="2030095"/>
          </a:xfrm>
          <a:prstGeom prst="rect">
            <a:avLst/>
          </a:prstGeom>
          <a:noFill/>
        </p:spPr>
        <p:txBody>
          <a:bodyPr wrap="square" rtlCol="0">
            <a:spAutoFit/>
          </a:bodyPr>
          <a:lstStyle/>
          <a:p>
            <a:r>
              <a:rPr lang="en-US">
                <a:solidFill>
                  <a:schemeClr val="tx1"/>
                </a:solidFill>
              </a:rPr>
              <a:t>1. </a:t>
            </a:r>
            <a:r>
              <a:rPr lang="zh-CN" altLang="en-US">
                <a:solidFill>
                  <a:schemeClr val="tx1"/>
                </a:solidFill>
              </a:rPr>
              <a:t>自适应阈值算法中训练过程需要训练自适应阈值模块，训练较慢</a:t>
            </a:r>
          </a:p>
          <a:p>
            <a:r>
              <a:rPr lang="en-US" altLang="zh-CN">
                <a:solidFill>
                  <a:schemeClr val="tx1"/>
                </a:solidFill>
              </a:rPr>
              <a:t>2. </a:t>
            </a:r>
            <a:r>
              <a:rPr lang="zh-CN" altLang="en-US">
                <a:solidFill>
                  <a:schemeClr val="tx1"/>
                </a:solidFill>
              </a:rPr>
              <a:t>实现了一个</a:t>
            </a:r>
            <a:r>
              <a:rPr lang="en-US" altLang="zh-CN">
                <a:solidFill>
                  <a:schemeClr val="tx1"/>
                </a:solidFill>
              </a:rPr>
              <a:t>4</a:t>
            </a:r>
            <a:r>
              <a:rPr lang="zh-CN" altLang="en-US">
                <a:solidFill>
                  <a:schemeClr val="tx1"/>
                </a:solidFill>
              </a:rPr>
              <a:t>层的</a:t>
            </a:r>
            <a:r>
              <a:rPr lang="en-US" altLang="zh-CN">
                <a:solidFill>
                  <a:schemeClr val="tx1"/>
                </a:solidFill>
              </a:rPr>
              <a:t>LSTM</a:t>
            </a:r>
            <a:r>
              <a:rPr lang="zh-CN" altLang="en-US">
                <a:solidFill>
                  <a:schemeClr val="tx1"/>
                </a:solidFill>
              </a:rPr>
              <a:t>，利用前</a:t>
            </a:r>
            <a:r>
              <a:rPr lang="en-US" altLang="zh-CN">
                <a:solidFill>
                  <a:schemeClr val="tx1"/>
                </a:solidFill>
              </a:rPr>
              <a:t>3</a:t>
            </a:r>
            <a:r>
              <a:rPr lang="zh-CN" altLang="en-US">
                <a:solidFill>
                  <a:schemeClr val="tx1"/>
                </a:solidFill>
              </a:rPr>
              <a:t>个时间点预测下一个时间点（目前就实现了预测一个时间点）</a:t>
            </a:r>
          </a:p>
          <a:p>
            <a:r>
              <a:rPr lang="en-US" altLang="zh-CN">
                <a:solidFill>
                  <a:schemeClr val="tx1"/>
                </a:solidFill>
              </a:rPr>
              <a:t>3. </a:t>
            </a:r>
            <a:r>
              <a:rPr lang="zh-CN" altLang="en-US">
                <a:solidFill>
                  <a:schemeClr val="tx1"/>
                </a:solidFill>
              </a:rPr>
              <a:t>将训练集中的数据按照</a:t>
            </a:r>
            <a:r>
              <a:rPr lang="en-US" altLang="zh-CN">
                <a:solidFill>
                  <a:schemeClr val="tx1"/>
                </a:solidFill>
              </a:rPr>
              <a:t>0.65/0.35</a:t>
            </a:r>
            <a:r>
              <a:rPr lang="zh-CN" altLang="en-US">
                <a:solidFill>
                  <a:schemeClr val="tx1"/>
                </a:solidFill>
              </a:rPr>
              <a:t>划分为验证集和测试集</a:t>
            </a:r>
          </a:p>
          <a:p>
            <a:r>
              <a:rPr lang="en-US" altLang="zh-CN">
                <a:solidFill>
                  <a:schemeClr val="tx1"/>
                </a:solidFill>
              </a:rPr>
              <a:t>4. </a:t>
            </a:r>
            <a:r>
              <a:rPr lang="zh-CN" altLang="en-US">
                <a:solidFill>
                  <a:schemeClr val="tx1"/>
                </a:solidFill>
              </a:rPr>
              <a:t>将预测的数据收集起来进行多因子预测模块的训练</a:t>
            </a:r>
          </a:p>
          <a:p>
            <a:r>
              <a:rPr lang="en-US" altLang="zh-CN">
                <a:solidFill>
                  <a:schemeClr val="tx1"/>
                </a:solidFill>
              </a:rPr>
              <a:t>5. </a:t>
            </a:r>
            <a:r>
              <a:rPr lang="zh-CN" altLang="en-US">
                <a:solidFill>
                  <a:schemeClr val="tx1"/>
                </a:solidFill>
              </a:rPr>
              <a:t>然后将训练过的模型在测试集上进行测试（第二次事故）</a:t>
            </a:r>
            <a:endParaRPr>
              <a:solidFill>
                <a:schemeClr val="tx1"/>
              </a:solidFill>
            </a:endParaRPr>
          </a:p>
          <a:p>
            <a:endParaRPr>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C3B3E7F-CCFD-4014-AA1A-B7F4DC6F1C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2614" y="1732606"/>
            <a:ext cx="7326769" cy="4386841"/>
          </a:xfrm>
          <a:prstGeom prst="rect">
            <a:avLst/>
          </a:prstGeom>
          <a:noFill/>
          <a:ln>
            <a:noFill/>
          </a:ln>
        </p:spPr>
      </p:pic>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583108"/>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实验结果：</a:t>
            </a:r>
            <a:endParaRPr lang="en-US" altLang="zh-CN" sz="2000" dirty="0"/>
          </a:p>
        </p:txBody>
      </p:sp>
      <p:sp>
        <p:nvSpPr>
          <p:cNvPr id="13" name="文本框 12">
            <a:extLst>
              <a:ext uri="{FF2B5EF4-FFF2-40B4-BE49-F238E27FC236}">
                <a16:creationId xmlns:a16="http://schemas.microsoft.com/office/drawing/2014/main" id="{68BD7A9F-C526-4ED8-82FC-8A794C8CC367}"/>
              </a:ext>
            </a:extLst>
          </p:cNvPr>
          <p:cNvSpPr txBox="1"/>
          <p:nvPr/>
        </p:nvSpPr>
        <p:spPr>
          <a:xfrm>
            <a:off x="1195073" y="1645896"/>
            <a:ext cx="9801854" cy="369332"/>
          </a:xfrm>
          <a:prstGeom prst="rect">
            <a:avLst/>
          </a:prstGeom>
          <a:noFill/>
        </p:spPr>
        <p:txBody>
          <a:bodyPr wrap="square">
            <a:spAutoFit/>
          </a:bodyPr>
          <a:lstStyle/>
          <a:p>
            <a:r>
              <a:rPr lang="zh-CN" altLang="zh-CN" sz="1800" b="1" dirty="0">
                <a:effectLst/>
                <a:ea typeface="宋体" panose="02010600030101010101" pitchFamily="2" charset="-122"/>
                <a:cs typeface="Times New Roman" panose="02020603050405020304" pitchFamily="18" charset="0"/>
              </a:rPr>
              <a:t>实验一</a:t>
            </a:r>
            <a:r>
              <a:rPr lang="zh-CN" altLang="zh-CN" sz="1800" dirty="0">
                <a:effectLst/>
                <a:ea typeface="宋体" panose="02010600030101010101" pitchFamily="2" charset="-122"/>
                <a:cs typeface="Times New Roman" panose="02020603050405020304" pitchFamily="18" charset="0"/>
              </a:rPr>
              <a:t>：以</a:t>
            </a:r>
            <a:r>
              <a:rPr lang="en-US" altLang="zh-CN" sz="1800" b="1" dirty="0">
                <a:solidFill>
                  <a:srgbClr val="FF0000"/>
                </a:solidFill>
                <a:effectLst/>
                <a:ea typeface="宋体" panose="02010600030101010101" pitchFamily="2" charset="-122"/>
                <a:cs typeface="Times New Roman" panose="02020603050405020304" pitchFamily="18" charset="0"/>
              </a:rPr>
              <a:t>LOF</a:t>
            </a:r>
            <a:r>
              <a:rPr lang="zh-CN" altLang="zh-CN" sz="1800" dirty="0">
                <a:effectLst/>
                <a:ea typeface="宋体" panose="02010600030101010101" pitchFamily="2" charset="-122"/>
                <a:cs typeface="Times New Roman" panose="02020603050405020304" pitchFamily="18" charset="0"/>
              </a:rPr>
              <a:t>为基础检测器，选取</a:t>
            </a:r>
            <a:r>
              <a:rPr lang="en-US" altLang="zh-CN" sz="1800" b="1" dirty="0" err="1">
                <a:solidFill>
                  <a:srgbClr val="FF0000"/>
                </a:solidFill>
                <a:effectLst/>
                <a:ea typeface="宋体" panose="02010600030101010101" pitchFamily="2" charset="-122"/>
                <a:cs typeface="Times New Roman" panose="02020603050405020304" pitchFamily="18" charset="0"/>
              </a:rPr>
              <a:t>bpos</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hkla</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rpma</a:t>
            </a:r>
            <a:r>
              <a:rPr lang="en-US" altLang="zh-CN" sz="1800" b="1" dirty="0">
                <a:solidFill>
                  <a:srgbClr val="FF0000"/>
                </a:solidFill>
                <a:effectLst/>
                <a:ea typeface="宋体" panose="02010600030101010101" pitchFamily="2" charset="-122"/>
                <a:cs typeface="Times New Roman" panose="02020603050405020304" pitchFamily="18" charset="0"/>
              </a:rPr>
              <a:t>, </a:t>
            </a:r>
            <a:r>
              <a:rPr lang="en-US" altLang="zh-CN" sz="1800" b="1" dirty="0" err="1">
                <a:solidFill>
                  <a:srgbClr val="FF0000"/>
                </a:solidFill>
                <a:effectLst/>
                <a:ea typeface="宋体" panose="02010600030101010101" pitchFamily="2" charset="-122"/>
                <a:cs typeface="Times New Roman" panose="02020603050405020304" pitchFamily="18" charset="0"/>
              </a:rPr>
              <a:t>sppa</a:t>
            </a:r>
            <a:r>
              <a:rPr lang="zh-CN" altLang="zh-CN" sz="1800" dirty="0">
                <a:effectLst/>
                <a:ea typeface="宋体" panose="02010600030101010101" pitchFamily="2" charset="-122"/>
                <a:cs typeface="Times New Roman" panose="02020603050405020304" pitchFamily="18" charset="0"/>
              </a:rPr>
              <a:t>四个因子</a:t>
            </a:r>
            <a:endParaRPr lang="zh-CN" altLang="en-US" dirty="0"/>
          </a:p>
        </p:txBody>
      </p:sp>
      <p:sp>
        <p:nvSpPr>
          <p:cNvPr id="15" name="文本框 14">
            <a:extLst>
              <a:ext uri="{FF2B5EF4-FFF2-40B4-BE49-F238E27FC236}">
                <a16:creationId xmlns:a16="http://schemas.microsoft.com/office/drawing/2014/main" id="{9B83E85B-50DB-456C-9BE8-FEFAF64D8E4B}"/>
              </a:ext>
            </a:extLst>
          </p:cNvPr>
          <p:cNvSpPr txBox="1"/>
          <p:nvPr/>
        </p:nvSpPr>
        <p:spPr>
          <a:xfrm>
            <a:off x="4710920" y="6119447"/>
            <a:ext cx="2770155" cy="369332"/>
          </a:xfrm>
          <a:prstGeom prst="rect">
            <a:avLst/>
          </a:prstGeom>
          <a:noFill/>
        </p:spPr>
        <p:txBody>
          <a:bodyPr wrap="square">
            <a:spAutoFit/>
          </a:bodyPr>
          <a:lstStyle/>
          <a:p>
            <a:r>
              <a:rPr lang="zh-CN" altLang="en-US" sz="1800" b="1" dirty="0">
                <a:effectLst/>
                <a:latin typeface="宋体" panose="02010600030101010101" pitchFamily="2" charset="-122"/>
                <a:cs typeface="Times New Roman" panose="02020603050405020304" pitchFamily="18" charset="0"/>
              </a:rPr>
              <a:t>多次实验的</a:t>
            </a:r>
            <a:r>
              <a:rPr lang="en-US" altLang="zh-CN" sz="1800" b="1" dirty="0">
                <a:effectLst/>
                <a:latin typeface="宋体" panose="02010600030101010101" pitchFamily="2" charset="-122"/>
                <a:cs typeface="Times New Roman" panose="02020603050405020304" pitchFamily="18" charset="0"/>
              </a:rPr>
              <a:t>AUC</a:t>
            </a:r>
            <a:r>
              <a:rPr lang="zh-CN" altLang="en-US" sz="1800" b="1" dirty="0">
                <a:effectLst/>
                <a:latin typeface="宋体" panose="02010600030101010101" pitchFamily="2" charset="-122"/>
                <a:cs typeface="Times New Roman" panose="02020603050405020304" pitchFamily="18" charset="0"/>
              </a:rPr>
              <a:t>值统计</a:t>
            </a:r>
            <a:endParaRPr lang="zh-CN" altLang="en-US" b="1" dirty="0"/>
          </a:p>
        </p:txBody>
      </p:sp>
    </p:spTree>
    <p:extLst>
      <p:ext uri="{BB962C8B-B14F-4D97-AF65-F5344CB8AC3E}">
        <p14:creationId xmlns:p14="http://schemas.microsoft.com/office/powerpoint/2010/main" val="710452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583108"/>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实验结果：</a:t>
            </a:r>
            <a:endParaRPr lang="en-US" altLang="zh-CN" sz="2000" dirty="0"/>
          </a:p>
        </p:txBody>
      </p:sp>
      <p:sp>
        <p:nvSpPr>
          <p:cNvPr id="13" name="文本框 12">
            <a:extLst>
              <a:ext uri="{FF2B5EF4-FFF2-40B4-BE49-F238E27FC236}">
                <a16:creationId xmlns:a16="http://schemas.microsoft.com/office/drawing/2014/main" id="{68BD7A9F-C526-4ED8-82FC-8A794C8CC367}"/>
              </a:ext>
            </a:extLst>
          </p:cNvPr>
          <p:cNvSpPr txBox="1"/>
          <p:nvPr/>
        </p:nvSpPr>
        <p:spPr>
          <a:xfrm>
            <a:off x="1195073" y="1645896"/>
            <a:ext cx="9801854" cy="398635"/>
          </a:xfrm>
          <a:prstGeom prst="rect">
            <a:avLst/>
          </a:prstGeom>
          <a:noFill/>
        </p:spPr>
        <p:txBody>
          <a:bodyPr wrap="square">
            <a:spAutoFit/>
          </a:bodyPr>
          <a:lstStyle/>
          <a:p>
            <a:pPr algn="just">
              <a:lnSpc>
                <a:spcPct val="120000"/>
              </a:lnSpc>
              <a:spcAft>
                <a:spcPts val="0"/>
              </a:spcAft>
            </a:pPr>
            <a:r>
              <a:rPr lang="zh-CN" altLang="zh-CN" sz="1800" b="1" kern="100">
                <a:effectLst/>
                <a:latin typeface="等线" panose="02010600030101010101" pitchFamily="2" charset="-122"/>
                <a:ea typeface="宋体" panose="02010600030101010101" pitchFamily="2" charset="-122"/>
                <a:cs typeface="Times New Roman" panose="02020603050405020304" pitchFamily="18" charset="0"/>
              </a:rPr>
              <a:t>实验二：</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以</a:t>
            </a:r>
            <a:r>
              <a:rPr lang="en-US" altLang="zh-CN" sz="1800" b="1" kern="10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LOF</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为基础检测器，用</a:t>
            </a:r>
            <a:r>
              <a:rPr lang="en-US" altLang="zh-CN" sz="1800" b="1" kern="10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PCA</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对数据进行降维。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97C7D1A9-B2D3-448F-AFD1-8AB7FAE38B3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288" y="1984549"/>
            <a:ext cx="5505711" cy="4205235"/>
          </a:xfrm>
          <a:prstGeom prst="rect">
            <a:avLst/>
          </a:prstGeom>
          <a:noFill/>
          <a:ln>
            <a:noFill/>
          </a:ln>
        </p:spPr>
      </p:pic>
      <p:pic>
        <p:nvPicPr>
          <p:cNvPr id="9" name="图片 8">
            <a:extLst>
              <a:ext uri="{FF2B5EF4-FFF2-40B4-BE49-F238E27FC236}">
                <a16:creationId xmlns:a16="http://schemas.microsoft.com/office/drawing/2014/main" id="{F1412A6C-95CC-4B75-BCAA-681EC2277F9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2933" y="1984548"/>
            <a:ext cx="5505711" cy="4205235"/>
          </a:xfrm>
          <a:prstGeom prst="rect">
            <a:avLst/>
          </a:prstGeom>
          <a:noFill/>
          <a:ln>
            <a:noFill/>
          </a:ln>
        </p:spPr>
      </p:pic>
      <p:sp>
        <p:nvSpPr>
          <p:cNvPr id="11" name="文本框 10">
            <a:extLst>
              <a:ext uri="{FF2B5EF4-FFF2-40B4-BE49-F238E27FC236}">
                <a16:creationId xmlns:a16="http://schemas.microsoft.com/office/drawing/2014/main" id="{C4320ADB-E6C6-4F36-B8A9-B98F6F113957}"/>
              </a:ext>
            </a:extLst>
          </p:cNvPr>
          <p:cNvSpPr txBox="1"/>
          <p:nvPr/>
        </p:nvSpPr>
        <p:spPr>
          <a:xfrm>
            <a:off x="2153537" y="6189783"/>
            <a:ext cx="2770155" cy="369332"/>
          </a:xfrm>
          <a:prstGeom prst="rect">
            <a:avLst/>
          </a:prstGeom>
          <a:noFill/>
        </p:spPr>
        <p:txBody>
          <a:bodyPr wrap="square">
            <a:spAutoFit/>
          </a:bodyPr>
          <a:lstStyle/>
          <a:p>
            <a:r>
              <a:rPr lang="en-US" altLang="zh-CN" sz="1800" b="1" dirty="0">
                <a:effectLst/>
                <a:latin typeface="宋体" panose="02010600030101010101" pitchFamily="2" charset="-122"/>
                <a:cs typeface="Times New Roman" panose="02020603050405020304" pitchFamily="18" charset="0"/>
              </a:rPr>
              <a:t>ROC</a:t>
            </a:r>
            <a:r>
              <a:rPr lang="zh-CN" altLang="zh-CN" sz="1800" b="1" dirty="0">
                <a:effectLst/>
                <a:ea typeface="宋体" panose="02010600030101010101" pitchFamily="2" charset="-122"/>
                <a:cs typeface="Times New Roman" panose="02020603050405020304" pitchFamily="18" charset="0"/>
              </a:rPr>
              <a:t>曲线及</a:t>
            </a:r>
            <a:r>
              <a:rPr lang="en-US" altLang="zh-CN" sz="1800" b="1" dirty="0">
                <a:effectLst/>
                <a:ea typeface="宋体" panose="02010600030101010101" pitchFamily="2" charset="-122"/>
                <a:cs typeface="Times New Roman" panose="02020603050405020304" pitchFamily="18" charset="0"/>
              </a:rPr>
              <a:t>AUC</a:t>
            </a:r>
            <a:r>
              <a:rPr lang="zh-CN" altLang="zh-CN" sz="1800" b="1" dirty="0">
                <a:effectLst/>
                <a:ea typeface="宋体" panose="02010600030101010101" pitchFamily="2" charset="-122"/>
                <a:cs typeface="Times New Roman" panose="02020603050405020304" pitchFamily="18" charset="0"/>
              </a:rPr>
              <a:t>值</a:t>
            </a:r>
            <a:r>
              <a:rPr lang="zh-CN" altLang="en-US" sz="1800" b="1" dirty="0">
                <a:effectLst/>
                <a:ea typeface="宋体" panose="02010600030101010101" pitchFamily="2" charset="-122"/>
                <a:cs typeface="Times New Roman" panose="02020603050405020304" pitchFamily="18" charset="0"/>
              </a:rPr>
              <a:t>计算</a:t>
            </a:r>
            <a:endParaRPr lang="zh-CN" altLang="en-US" b="1" dirty="0"/>
          </a:p>
        </p:txBody>
      </p:sp>
      <p:sp>
        <p:nvSpPr>
          <p:cNvPr id="12" name="文本框 11">
            <a:extLst>
              <a:ext uri="{FF2B5EF4-FFF2-40B4-BE49-F238E27FC236}">
                <a16:creationId xmlns:a16="http://schemas.microsoft.com/office/drawing/2014/main" id="{6FF4A89C-35E9-4525-9175-E427476D887E}"/>
              </a:ext>
            </a:extLst>
          </p:cNvPr>
          <p:cNvSpPr txBox="1"/>
          <p:nvPr/>
        </p:nvSpPr>
        <p:spPr>
          <a:xfrm>
            <a:off x="7996731" y="6189783"/>
            <a:ext cx="2770155" cy="369332"/>
          </a:xfrm>
          <a:prstGeom prst="rect">
            <a:avLst/>
          </a:prstGeom>
          <a:noFill/>
        </p:spPr>
        <p:txBody>
          <a:bodyPr wrap="square">
            <a:spAutoFit/>
          </a:bodyPr>
          <a:lstStyle/>
          <a:p>
            <a:r>
              <a:rPr lang="zh-CN" altLang="en-US" sz="1800" b="1" dirty="0">
                <a:effectLst/>
                <a:latin typeface="宋体" panose="02010600030101010101" pitchFamily="2" charset="-122"/>
                <a:cs typeface="Times New Roman" panose="02020603050405020304" pitchFamily="18" charset="0"/>
              </a:rPr>
              <a:t>多次实验的</a:t>
            </a:r>
            <a:r>
              <a:rPr lang="en-US" altLang="zh-CN" sz="1800" b="1" dirty="0">
                <a:effectLst/>
                <a:latin typeface="宋体" panose="02010600030101010101" pitchFamily="2" charset="-122"/>
                <a:cs typeface="Times New Roman" panose="02020603050405020304" pitchFamily="18" charset="0"/>
              </a:rPr>
              <a:t>AUC</a:t>
            </a:r>
            <a:r>
              <a:rPr lang="zh-CN" altLang="en-US" sz="1800" b="1" dirty="0">
                <a:effectLst/>
                <a:latin typeface="宋体" panose="02010600030101010101" pitchFamily="2" charset="-122"/>
                <a:cs typeface="Times New Roman" panose="02020603050405020304" pitchFamily="18" charset="0"/>
              </a:rPr>
              <a:t>值统计</a:t>
            </a:r>
            <a:endParaRPr lang="zh-CN" altLang="en-US" b="1" dirty="0"/>
          </a:p>
        </p:txBody>
      </p:sp>
      <p:sp>
        <p:nvSpPr>
          <p:cNvPr id="14" name="文本框 13">
            <a:extLst>
              <a:ext uri="{FF2B5EF4-FFF2-40B4-BE49-F238E27FC236}">
                <a16:creationId xmlns:a16="http://schemas.microsoft.com/office/drawing/2014/main" id="{30393B68-5DD9-44D8-A91E-391C240A346A}"/>
              </a:ext>
            </a:extLst>
          </p:cNvPr>
          <p:cNvSpPr txBox="1"/>
          <p:nvPr/>
        </p:nvSpPr>
        <p:spPr>
          <a:xfrm>
            <a:off x="5446520" y="255199"/>
            <a:ext cx="6094324" cy="1200329"/>
          </a:xfrm>
          <a:prstGeom prst="rect">
            <a:avLst/>
          </a:prstGeom>
          <a:noFill/>
        </p:spPr>
        <p:txBody>
          <a:bodyPr wrap="square">
            <a:spAutoFit/>
          </a:bodyPr>
          <a:lstStyle/>
          <a:p>
            <a:pPr indent="266700" algn="just">
              <a:spcAft>
                <a:spcPts val="0"/>
              </a:spcAft>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小结：</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由实验一和实验二可以看出，</a:t>
            </a:r>
            <a:r>
              <a:rPr lang="zh-CN"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使用</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LOF</a:t>
            </a:r>
            <a:r>
              <a:rPr lang="zh-CN"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作为基础检测器进行异常检测的</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AUC</a:t>
            </a:r>
            <a:r>
              <a:rPr lang="zh-CN"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值较低</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，当</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AUC&lt;0.5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时，分类器已经没有意义了，所以进一步考虑换一种基础检测器，采用</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KNN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作为基础模型进行实验。</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045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583108"/>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实验结果：</a:t>
            </a:r>
            <a:endParaRPr lang="en-US" altLang="zh-CN" sz="2000" dirty="0"/>
          </a:p>
        </p:txBody>
      </p:sp>
      <p:sp>
        <p:nvSpPr>
          <p:cNvPr id="13" name="文本框 12">
            <a:extLst>
              <a:ext uri="{FF2B5EF4-FFF2-40B4-BE49-F238E27FC236}">
                <a16:creationId xmlns:a16="http://schemas.microsoft.com/office/drawing/2014/main" id="{68BD7A9F-C526-4ED8-82FC-8A794C8CC367}"/>
              </a:ext>
            </a:extLst>
          </p:cNvPr>
          <p:cNvSpPr txBox="1"/>
          <p:nvPr/>
        </p:nvSpPr>
        <p:spPr>
          <a:xfrm>
            <a:off x="1124735" y="1631244"/>
            <a:ext cx="9801854" cy="398635"/>
          </a:xfrm>
          <a:prstGeom prst="rect">
            <a:avLst/>
          </a:prstGeom>
          <a:noFill/>
        </p:spPr>
        <p:txBody>
          <a:bodyPr wrap="square">
            <a:spAutoFit/>
          </a:bodyPr>
          <a:lstStyle/>
          <a:p>
            <a:pPr algn="just">
              <a:lnSpc>
                <a:spcPct val="120000"/>
              </a:lnSpc>
              <a:spcAft>
                <a:spcPts val="0"/>
              </a:spcAft>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实验三：</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以</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KNN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为基础检测器，选取</a:t>
            </a:r>
            <a:r>
              <a:rPr lang="en-US" altLang="zh-CN" sz="1800" b="1" kern="100" dirty="0" err="1">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bpos</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b="1" kern="100" dirty="0" err="1">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hkla</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b="1" kern="100" dirty="0" err="1">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rpma</a:t>
            </a:r>
            <a:r>
              <a:rPr lang="en-US" altLang="zh-CN"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b="1" kern="100" dirty="0" err="1">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sppa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四个因子。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C4320ADB-E6C6-4F36-B8A9-B98F6F113957}"/>
              </a:ext>
            </a:extLst>
          </p:cNvPr>
          <p:cNvSpPr txBox="1"/>
          <p:nvPr/>
        </p:nvSpPr>
        <p:spPr>
          <a:xfrm>
            <a:off x="2153537" y="6189783"/>
            <a:ext cx="2770155" cy="369332"/>
          </a:xfrm>
          <a:prstGeom prst="rect">
            <a:avLst/>
          </a:prstGeom>
          <a:noFill/>
        </p:spPr>
        <p:txBody>
          <a:bodyPr wrap="square">
            <a:spAutoFit/>
          </a:bodyPr>
          <a:lstStyle/>
          <a:p>
            <a:r>
              <a:rPr lang="en-US" altLang="zh-CN" sz="1800" b="1" dirty="0">
                <a:effectLst/>
                <a:latin typeface="宋体" panose="02010600030101010101" pitchFamily="2" charset="-122"/>
                <a:cs typeface="Times New Roman" panose="02020603050405020304" pitchFamily="18" charset="0"/>
              </a:rPr>
              <a:t>ROC</a:t>
            </a:r>
            <a:r>
              <a:rPr lang="zh-CN" altLang="zh-CN" sz="1800" b="1" dirty="0">
                <a:effectLst/>
                <a:ea typeface="宋体" panose="02010600030101010101" pitchFamily="2" charset="-122"/>
                <a:cs typeface="Times New Roman" panose="02020603050405020304" pitchFamily="18" charset="0"/>
              </a:rPr>
              <a:t>曲线及</a:t>
            </a:r>
            <a:r>
              <a:rPr lang="en-US" altLang="zh-CN" sz="1800" b="1" dirty="0">
                <a:effectLst/>
                <a:ea typeface="宋体" panose="02010600030101010101" pitchFamily="2" charset="-122"/>
                <a:cs typeface="Times New Roman" panose="02020603050405020304" pitchFamily="18" charset="0"/>
              </a:rPr>
              <a:t>AUC</a:t>
            </a:r>
            <a:r>
              <a:rPr lang="zh-CN" altLang="zh-CN" sz="1800" b="1" dirty="0">
                <a:effectLst/>
                <a:ea typeface="宋体" panose="02010600030101010101" pitchFamily="2" charset="-122"/>
                <a:cs typeface="Times New Roman" panose="02020603050405020304" pitchFamily="18" charset="0"/>
              </a:rPr>
              <a:t>值</a:t>
            </a:r>
            <a:r>
              <a:rPr lang="zh-CN" altLang="en-US" sz="1800" b="1" dirty="0">
                <a:effectLst/>
                <a:ea typeface="宋体" panose="02010600030101010101" pitchFamily="2" charset="-122"/>
                <a:cs typeface="Times New Roman" panose="02020603050405020304" pitchFamily="18" charset="0"/>
              </a:rPr>
              <a:t>计算</a:t>
            </a:r>
            <a:endParaRPr lang="zh-CN" altLang="en-US" b="1" dirty="0"/>
          </a:p>
        </p:txBody>
      </p:sp>
      <p:sp>
        <p:nvSpPr>
          <p:cNvPr id="12" name="文本框 11">
            <a:extLst>
              <a:ext uri="{FF2B5EF4-FFF2-40B4-BE49-F238E27FC236}">
                <a16:creationId xmlns:a16="http://schemas.microsoft.com/office/drawing/2014/main" id="{6FF4A89C-35E9-4525-9175-E427476D887E}"/>
              </a:ext>
            </a:extLst>
          </p:cNvPr>
          <p:cNvSpPr txBox="1"/>
          <p:nvPr/>
        </p:nvSpPr>
        <p:spPr>
          <a:xfrm>
            <a:off x="7996731" y="6189783"/>
            <a:ext cx="2770155" cy="369332"/>
          </a:xfrm>
          <a:prstGeom prst="rect">
            <a:avLst/>
          </a:prstGeom>
          <a:noFill/>
        </p:spPr>
        <p:txBody>
          <a:bodyPr wrap="square">
            <a:spAutoFit/>
          </a:bodyPr>
          <a:lstStyle/>
          <a:p>
            <a:r>
              <a:rPr lang="zh-CN" altLang="en-US" sz="1800" b="1" dirty="0">
                <a:effectLst/>
                <a:latin typeface="宋体" panose="02010600030101010101" pitchFamily="2" charset="-122"/>
                <a:cs typeface="Times New Roman" panose="02020603050405020304" pitchFamily="18" charset="0"/>
              </a:rPr>
              <a:t>多次实验的</a:t>
            </a:r>
            <a:r>
              <a:rPr lang="en-US" altLang="zh-CN" sz="1800" b="1" dirty="0">
                <a:effectLst/>
                <a:latin typeface="宋体" panose="02010600030101010101" pitchFamily="2" charset="-122"/>
                <a:cs typeface="Times New Roman" panose="02020603050405020304" pitchFamily="18" charset="0"/>
              </a:rPr>
              <a:t>AUC</a:t>
            </a:r>
            <a:r>
              <a:rPr lang="zh-CN" altLang="en-US" sz="1800" b="1" dirty="0">
                <a:effectLst/>
                <a:latin typeface="宋体" panose="02010600030101010101" pitchFamily="2" charset="-122"/>
                <a:cs typeface="Times New Roman" panose="02020603050405020304" pitchFamily="18" charset="0"/>
              </a:rPr>
              <a:t>值统计</a:t>
            </a:r>
            <a:endParaRPr lang="zh-CN" altLang="en-US" b="1" dirty="0"/>
          </a:p>
        </p:txBody>
      </p:sp>
      <p:pic>
        <p:nvPicPr>
          <p:cNvPr id="14" name="图片 13">
            <a:extLst>
              <a:ext uri="{FF2B5EF4-FFF2-40B4-BE49-F238E27FC236}">
                <a16:creationId xmlns:a16="http://schemas.microsoft.com/office/drawing/2014/main" id="{2BCA9D59-B260-47D3-8286-DAE2B3705E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948" y="2053325"/>
            <a:ext cx="5554052" cy="4136458"/>
          </a:xfrm>
          <a:prstGeom prst="rect">
            <a:avLst/>
          </a:prstGeom>
          <a:noFill/>
          <a:ln>
            <a:noFill/>
          </a:ln>
        </p:spPr>
      </p:pic>
      <p:pic>
        <p:nvPicPr>
          <p:cNvPr id="6" name="图片 5">
            <a:extLst>
              <a:ext uri="{FF2B5EF4-FFF2-40B4-BE49-F238E27FC236}">
                <a16:creationId xmlns:a16="http://schemas.microsoft.com/office/drawing/2014/main" id="{B6E95797-0AF1-4EF3-AF22-E4670F8C21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4076" y="2053325"/>
            <a:ext cx="5554052" cy="4136458"/>
          </a:xfrm>
          <a:prstGeom prst="rect">
            <a:avLst/>
          </a:prstGeom>
        </p:spPr>
      </p:pic>
      <p:grpSp>
        <p:nvGrpSpPr>
          <p:cNvPr id="19" name="组合 18">
            <a:extLst>
              <a:ext uri="{FF2B5EF4-FFF2-40B4-BE49-F238E27FC236}">
                <a16:creationId xmlns:a16="http://schemas.microsoft.com/office/drawing/2014/main" id="{F4CB57B1-79F7-40F9-9120-37D262091EDF}"/>
              </a:ext>
            </a:extLst>
          </p:cNvPr>
          <p:cNvGrpSpPr/>
          <p:nvPr/>
        </p:nvGrpSpPr>
        <p:grpSpPr>
          <a:xfrm>
            <a:off x="8342843" y="801926"/>
            <a:ext cx="2583509" cy="1477328"/>
            <a:chOff x="8342843" y="801926"/>
            <a:chExt cx="2583509" cy="1477328"/>
          </a:xfrm>
        </p:grpSpPr>
        <p:sp>
          <p:nvSpPr>
            <p:cNvPr id="17" name="文本框 16">
              <a:extLst>
                <a:ext uri="{FF2B5EF4-FFF2-40B4-BE49-F238E27FC236}">
                  <a16:creationId xmlns:a16="http://schemas.microsoft.com/office/drawing/2014/main" id="{749CAA5E-C404-4391-9F7B-421809425255}"/>
                </a:ext>
              </a:extLst>
            </p:cNvPr>
            <p:cNvSpPr txBox="1"/>
            <p:nvPr/>
          </p:nvSpPr>
          <p:spPr>
            <a:xfrm>
              <a:off x="9137367" y="801926"/>
              <a:ext cx="1788985" cy="1477328"/>
            </a:xfrm>
            <a:prstGeom prst="rect">
              <a:avLst/>
            </a:prstGeom>
            <a:solidFill>
              <a:schemeClr val="accent1">
                <a:lumMod val="40000"/>
                <a:lumOff val="60000"/>
              </a:schemeClr>
            </a:solidFill>
          </p:spPr>
          <p:txBody>
            <a:bodyPr wrap="square" rtlCol="0">
              <a:spAutoFit/>
            </a:bodyPr>
            <a:lstStyle/>
            <a:p>
              <a:r>
                <a:rPr lang="en-US" altLang="zh-CN" dirty="0"/>
                <a:t>AUC</a:t>
              </a:r>
              <a:r>
                <a:rPr lang="zh-CN" altLang="en-US" dirty="0"/>
                <a:t>平均值</a:t>
              </a:r>
              <a:r>
                <a:rPr lang="en-US" altLang="zh-CN" dirty="0"/>
                <a:t>:</a:t>
              </a:r>
            </a:p>
            <a:p>
              <a:r>
                <a:rPr lang="en-US" altLang="zh-CN" dirty="0"/>
                <a:t>LSCP_a: 0.716</a:t>
              </a:r>
            </a:p>
            <a:p>
              <a:r>
                <a:rPr lang="en-US" altLang="zh-CN" dirty="0"/>
                <a:t>LSCP_moa: 0.678</a:t>
              </a:r>
            </a:p>
            <a:p>
              <a:r>
                <a:rPr lang="en-US" altLang="zh-CN" dirty="0"/>
                <a:t>LSCP_m: 0.700</a:t>
              </a:r>
            </a:p>
            <a:p>
              <a:r>
                <a:rPr lang="en-US" altLang="zh-CN" dirty="0"/>
                <a:t>LSCP_aom: 0.642</a:t>
              </a:r>
              <a:endParaRPr lang="zh-CN" altLang="en-US" dirty="0"/>
            </a:p>
          </p:txBody>
        </p:sp>
        <p:sp>
          <p:nvSpPr>
            <p:cNvPr id="18" name="箭头: 右 17">
              <a:extLst>
                <a:ext uri="{FF2B5EF4-FFF2-40B4-BE49-F238E27FC236}">
                  <a16:creationId xmlns:a16="http://schemas.microsoft.com/office/drawing/2014/main" id="{DA707F60-8A96-4031-B63D-9A7ED82DA53E}"/>
                </a:ext>
              </a:extLst>
            </p:cNvPr>
            <p:cNvSpPr/>
            <p:nvPr/>
          </p:nvSpPr>
          <p:spPr>
            <a:xfrm rot="18902236">
              <a:off x="8342843" y="1954359"/>
              <a:ext cx="845517" cy="204905"/>
            </a:xfrm>
            <a:prstGeom prst="rightArrow">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757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583108"/>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实验结果：</a:t>
            </a:r>
            <a:endParaRPr lang="en-US" altLang="zh-CN" sz="2000" dirty="0"/>
          </a:p>
        </p:txBody>
      </p:sp>
      <p:sp>
        <p:nvSpPr>
          <p:cNvPr id="13" name="文本框 12">
            <a:extLst>
              <a:ext uri="{FF2B5EF4-FFF2-40B4-BE49-F238E27FC236}">
                <a16:creationId xmlns:a16="http://schemas.microsoft.com/office/drawing/2014/main" id="{68BD7A9F-C526-4ED8-82FC-8A794C8CC367}"/>
              </a:ext>
            </a:extLst>
          </p:cNvPr>
          <p:cNvSpPr txBox="1"/>
          <p:nvPr/>
        </p:nvSpPr>
        <p:spPr>
          <a:xfrm>
            <a:off x="1124735" y="1631244"/>
            <a:ext cx="9801854" cy="398635"/>
          </a:xfrm>
          <a:prstGeom prst="rect">
            <a:avLst/>
          </a:prstGeom>
          <a:noFill/>
        </p:spPr>
        <p:txBody>
          <a:bodyPr wrap="square">
            <a:spAutoFit/>
          </a:bodyPr>
          <a:lstStyle/>
          <a:p>
            <a:pPr algn="just">
              <a:lnSpc>
                <a:spcPct val="120000"/>
              </a:lnSpc>
              <a:spcAft>
                <a:spcPts val="0"/>
              </a:spcAft>
            </a:pPr>
            <a:r>
              <a:rPr lang="zh-CN" altLang="zh-CN" sz="1800" b="1" dirty="0">
                <a:effectLst/>
                <a:ea typeface="宋体" panose="02010600030101010101" pitchFamily="2" charset="-122"/>
                <a:cs typeface="Times New Roman" panose="02020603050405020304" pitchFamily="18" charset="0"/>
              </a:rPr>
              <a:t>实验四：</a:t>
            </a:r>
            <a:r>
              <a:rPr lang="zh-CN" altLang="zh-CN" sz="1800" dirty="0">
                <a:effectLst/>
                <a:ea typeface="宋体" panose="02010600030101010101" pitchFamily="2" charset="-122"/>
                <a:cs typeface="Times New Roman" panose="02020603050405020304" pitchFamily="18" charset="0"/>
              </a:rPr>
              <a:t>以</a:t>
            </a:r>
            <a:r>
              <a:rPr lang="en-US" altLang="zh-CN" sz="1800" b="1" dirty="0">
                <a:solidFill>
                  <a:srgbClr val="FF0000"/>
                </a:solidFill>
                <a:effectLst/>
                <a:ea typeface="宋体" panose="02010600030101010101" pitchFamily="2" charset="-122"/>
                <a:cs typeface="Times New Roman" panose="02020603050405020304" pitchFamily="18" charset="0"/>
              </a:rPr>
              <a:t>KNN</a:t>
            </a:r>
            <a:r>
              <a:rPr lang="zh-CN" altLang="zh-CN" sz="1800" dirty="0">
                <a:effectLst/>
                <a:ea typeface="宋体" panose="02010600030101010101" pitchFamily="2" charset="-122"/>
                <a:cs typeface="Times New Roman" panose="02020603050405020304" pitchFamily="18" charset="0"/>
              </a:rPr>
              <a:t>为基础检测器，用</a:t>
            </a:r>
            <a:r>
              <a:rPr lang="en-US" altLang="zh-CN" sz="1800" b="1" dirty="0">
                <a:solidFill>
                  <a:srgbClr val="FF0000"/>
                </a:solidFill>
                <a:effectLst/>
                <a:ea typeface="宋体" panose="02010600030101010101" pitchFamily="2" charset="-122"/>
                <a:cs typeface="Times New Roman" panose="02020603050405020304" pitchFamily="18" charset="0"/>
              </a:rPr>
              <a:t>PCA</a:t>
            </a:r>
            <a:r>
              <a:rPr lang="zh-CN" altLang="zh-CN" sz="1800" dirty="0">
                <a:effectLst/>
                <a:ea typeface="宋体" panose="02010600030101010101" pitchFamily="2" charset="-122"/>
                <a:cs typeface="Times New Roman" panose="02020603050405020304" pitchFamily="18" charset="0"/>
              </a:rPr>
              <a:t>对数据进行降维。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C4320ADB-E6C6-4F36-B8A9-B98F6F113957}"/>
              </a:ext>
            </a:extLst>
          </p:cNvPr>
          <p:cNvSpPr txBox="1"/>
          <p:nvPr/>
        </p:nvSpPr>
        <p:spPr>
          <a:xfrm>
            <a:off x="2153537" y="6189783"/>
            <a:ext cx="2770155" cy="369332"/>
          </a:xfrm>
          <a:prstGeom prst="rect">
            <a:avLst/>
          </a:prstGeom>
          <a:noFill/>
        </p:spPr>
        <p:txBody>
          <a:bodyPr wrap="square">
            <a:spAutoFit/>
          </a:bodyPr>
          <a:lstStyle/>
          <a:p>
            <a:r>
              <a:rPr lang="en-US" altLang="zh-CN" sz="1800" b="1" dirty="0">
                <a:effectLst/>
                <a:latin typeface="宋体" panose="02010600030101010101" pitchFamily="2" charset="-122"/>
                <a:cs typeface="Times New Roman" panose="02020603050405020304" pitchFamily="18" charset="0"/>
              </a:rPr>
              <a:t>ROC</a:t>
            </a:r>
            <a:r>
              <a:rPr lang="zh-CN" altLang="zh-CN" sz="1800" b="1" dirty="0">
                <a:effectLst/>
                <a:ea typeface="宋体" panose="02010600030101010101" pitchFamily="2" charset="-122"/>
                <a:cs typeface="Times New Roman" panose="02020603050405020304" pitchFamily="18" charset="0"/>
              </a:rPr>
              <a:t>曲线及</a:t>
            </a:r>
            <a:r>
              <a:rPr lang="en-US" altLang="zh-CN" sz="1800" b="1" dirty="0">
                <a:effectLst/>
                <a:ea typeface="宋体" panose="02010600030101010101" pitchFamily="2" charset="-122"/>
                <a:cs typeface="Times New Roman" panose="02020603050405020304" pitchFamily="18" charset="0"/>
              </a:rPr>
              <a:t>AUC</a:t>
            </a:r>
            <a:r>
              <a:rPr lang="zh-CN" altLang="zh-CN" sz="1800" b="1" dirty="0">
                <a:effectLst/>
                <a:ea typeface="宋体" panose="02010600030101010101" pitchFamily="2" charset="-122"/>
                <a:cs typeface="Times New Roman" panose="02020603050405020304" pitchFamily="18" charset="0"/>
              </a:rPr>
              <a:t>值</a:t>
            </a:r>
            <a:r>
              <a:rPr lang="zh-CN" altLang="en-US" sz="1800" b="1" dirty="0">
                <a:effectLst/>
                <a:ea typeface="宋体" panose="02010600030101010101" pitchFamily="2" charset="-122"/>
                <a:cs typeface="Times New Roman" panose="02020603050405020304" pitchFamily="18" charset="0"/>
              </a:rPr>
              <a:t>计算</a:t>
            </a:r>
            <a:endParaRPr lang="zh-CN" altLang="en-US" b="1" dirty="0"/>
          </a:p>
        </p:txBody>
      </p:sp>
      <p:sp>
        <p:nvSpPr>
          <p:cNvPr id="12" name="文本框 11">
            <a:extLst>
              <a:ext uri="{FF2B5EF4-FFF2-40B4-BE49-F238E27FC236}">
                <a16:creationId xmlns:a16="http://schemas.microsoft.com/office/drawing/2014/main" id="{6FF4A89C-35E9-4525-9175-E427476D887E}"/>
              </a:ext>
            </a:extLst>
          </p:cNvPr>
          <p:cNvSpPr txBox="1"/>
          <p:nvPr/>
        </p:nvSpPr>
        <p:spPr>
          <a:xfrm>
            <a:off x="7996731" y="6189783"/>
            <a:ext cx="2770155" cy="369332"/>
          </a:xfrm>
          <a:prstGeom prst="rect">
            <a:avLst/>
          </a:prstGeom>
          <a:noFill/>
        </p:spPr>
        <p:txBody>
          <a:bodyPr wrap="square">
            <a:spAutoFit/>
          </a:bodyPr>
          <a:lstStyle/>
          <a:p>
            <a:r>
              <a:rPr lang="zh-CN" altLang="en-US" sz="1800" b="1" dirty="0">
                <a:effectLst/>
                <a:latin typeface="宋体" panose="02010600030101010101" pitchFamily="2" charset="-122"/>
                <a:cs typeface="Times New Roman" panose="02020603050405020304" pitchFamily="18" charset="0"/>
              </a:rPr>
              <a:t>多次实验的</a:t>
            </a:r>
            <a:r>
              <a:rPr lang="en-US" altLang="zh-CN" sz="1800" b="1" dirty="0">
                <a:effectLst/>
                <a:latin typeface="宋体" panose="02010600030101010101" pitchFamily="2" charset="-122"/>
                <a:cs typeface="Times New Roman" panose="02020603050405020304" pitchFamily="18" charset="0"/>
              </a:rPr>
              <a:t>AUC</a:t>
            </a:r>
            <a:r>
              <a:rPr lang="zh-CN" altLang="en-US" sz="1800" b="1" dirty="0">
                <a:effectLst/>
                <a:latin typeface="宋体" panose="02010600030101010101" pitchFamily="2" charset="-122"/>
                <a:cs typeface="Times New Roman" panose="02020603050405020304" pitchFamily="18" charset="0"/>
              </a:rPr>
              <a:t>值统计</a:t>
            </a:r>
            <a:endParaRPr lang="zh-CN" altLang="en-US" b="1" dirty="0"/>
          </a:p>
        </p:txBody>
      </p:sp>
      <p:pic>
        <p:nvPicPr>
          <p:cNvPr id="9" name="图片 8">
            <a:extLst>
              <a:ext uri="{FF2B5EF4-FFF2-40B4-BE49-F238E27FC236}">
                <a16:creationId xmlns:a16="http://schemas.microsoft.com/office/drawing/2014/main" id="{FF2C8A79-6AC9-44C0-BE32-E33C2309C1D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331" y="2029879"/>
            <a:ext cx="5889015" cy="4094701"/>
          </a:xfrm>
          <a:prstGeom prst="rect">
            <a:avLst/>
          </a:prstGeom>
          <a:noFill/>
          <a:ln>
            <a:noFill/>
          </a:ln>
        </p:spPr>
      </p:pic>
      <p:pic>
        <p:nvPicPr>
          <p:cNvPr id="10" name="图片 9">
            <a:extLst>
              <a:ext uri="{FF2B5EF4-FFF2-40B4-BE49-F238E27FC236}">
                <a16:creationId xmlns:a16="http://schemas.microsoft.com/office/drawing/2014/main" id="{EEED51D8-2BA4-4B6C-9E2D-FEACE0F891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520" y="2029878"/>
            <a:ext cx="5889015" cy="4094701"/>
          </a:xfrm>
          <a:prstGeom prst="rect">
            <a:avLst/>
          </a:prstGeom>
          <a:noFill/>
          <a:ln>
            <a:noFill/>
          </a:ln>
        </p:spPr>
      </p:pic>
      <p:grpSp>
        <p:nvGrpSpPr>
          <p:cNvPr id="15" name="组合 14">
            <a:extLst>
              <a:ext uri="{FF2B5EF4-FFF2-40B4-BE49-F238E27FC236}">
                <a16:creationId xmlns:a16="http://schemas.microsoft.com/office/drawing/2014/main" id="{20D9583A-48E5-43F5-AED2-EB31262CF822}"/>
              </a:ext>
            </a:extLst>
          </p:cNvPr>
          <p:cNvGrpSpPr/>
          <p:nvPr/>
        </p:nvGrpSpPr>
        <p:grpSpPr>
          <a:xfrm>
            <a:off x="8342843" y="801926"/>
            <a:ext cx="2583509" cy="1477328"/>
            <a:chOff x="8342843" y="801926"/>
            <a:chExt cx="2583509" cy="1477328"/>
          </a:xfrm>
        </p:grpSpPr>
        <p:sp>
          <p:nvSpPr>
            <p:cNvPr id="16" name="文本框 15">
              <a:extLst>
                <a:ext uri="{FF2B5EF4-FFF2-40B4-BE49-F238E27FC236}">
                  <a16:creationId xmlns:a16="http://schemas.microsoft.com/office/drawing/2014/main" id="{8C33E9EC-AE84-4715-A067-4BAB62307176}"/>
                </a:ext>
              </a:extLst>
            </p:cNvPr>
            <p:cNvSpPr txBox="1"/>
            <p:nvPr/>
          </p:nvSpPr>
          <p:spPr>
            <a:xfrm>
              <a:off x="9137367" y="801926"/>
              <a:ext cx="1788985" cy="1477328"/>
            </a:xfrm>
            <a:prstGeom prst="rect">
              <a:avLst/>
            </a:prstGeom>
            <a:solidFill>
              <a:schemeClr val="accent1">
                <a:lumMod val="40000"/>
                <a:lumOff val="60000"/>
              </a:schemeClr>
            </a:solidFill>
          </p:spPr>
          <p:txBody>
            <a:bodyPr wrap="square" rtlCol="0">
              <a:spAutoFit/>
            </a:bodyPr>
            <a:lstStyle/>
            <a:p>
              <a:r>
                <a:rPr lang="en-US" altLang="zh-CN" dirty="0"/>
                <a:t>AUC</a:t>
              </a:r>
              <a:r>
                <a:rPr lang="zh-CN" altLang="en-US" dirty="0"/>
                <a:t>平均值</a:t>
              </a:r>
              <a:r>
                <a:rPr lang="en-US" altLang="zh-CN" dirty="0"/>
                <a:t>:</a:t>
              </a:r>
            </a:p>
            <a:p>
              <a:r>
                <a:rPr lang="en-US" altLang="zh-CN" dirty="0"/>
                <a:t>LSCP_a: 0.752</a:t>
              </a:r>
            </a:p>
            <a:p>
              <a:r>
                <a:rPr lang="en-US" altLang="zh-CN" dirty="0"/>
                <a:t>LSCP_moa: 0.693</a:t>
              </a:r>
            </a:p>
            <a:p>
              <a:r>
                <a:rPr lang="en-US" altLang="zh-CN" dirty="0"/>
                <a:t>LSCP_m: 0.671</a:t>
              </a:r>
            </a:p>
            <a:p>
              <a:r>
                <a:rPr lang="en-US" altLang="zh-CN" dirty="0"/>
                <a:t>LSCP_aom: 0.744</a:t>
              </a:r>
              <a:endParaRPr lang="zh-CN" altLang="en-US" dirty="0"/>
            </a:p>
          </p:txBody>
        </p:sp>
        <p:sp>
          <p:nvSpPr>
            <p:cNvPr id="17" name="箭头: 右 16">
              <a:extLst>
                <a:ext uri="{FF2B5EF4-FFF2-40B4-BE49-F238E27FC236}">
                  <a16:creationId xmlns:a16="http://schemas.microsoft.com/office/drawing/2014/main" id="{DED4B8F8-13A2-4962-B3F5-70549CF2FE3B}"/>
                </a:ext>
              </a:extLst>
            </p:cNvPr>
            <p:cNvSpPr/>
            <p:nvPr/>
          </p:nvSpPr>
          <p:spPr>
            <a:xfrm rot="18902236">
              <a:off x="8342843" y="1954359"/>
              <a:ext cx="845517" cy="204905"/>
            </a:xfrm>
            <a:prstGeom prst="rightArrow">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7771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563248" cy="581057"/>
          </a:xfrm>
          <a:prstGeom prst="rect">
            <a:avLst/>
          </a:prstGeom>
        </p:spPr>
        <p:txBody>
          <a:bodyPr wrap="none">
            <a:spAutoFit/>
          </a:bodyPr>
          <a:lstStyle/>
          <a:p>
            <a:pPr>
              <a:lnSpc>
                <a:spcPct val="150000"/>
              </a:lnSpc>
            </a:pPr>
            <a:r>
              <a:rPr lang="en-US" altLang="zh-CN" sz="2400" b="1" dirty="0">
                <a:solidFill>
                  <a:srgbClr val="1A227E"/>
                </a:solidFill>
                <a:latin typeface="微软雅黑" panose="020B0503020204020204" pitchFamily="34" charset="-122"/>
                <a:ea typeface="微软雅黑" panose="020B0503020204020204" pitchFamily="34" charset="-122"/>
              </a:rPr>
              <a:t>LSCP</a:t>
            </a:r>
            <a:r>
              <a:rPr lang="zh-CN" altLang="en-US" sz="2400" b="1" dirty="0">
                <a:solidFill>
                  <a:srgbClr val="1A227E"/>
                </a:solidFill>
                <a:latin typeface="微软雅黑" panose="020B0503020204020204" pitchFamily="34" charset="-122"/>
                <a:ea typeface="微软雅黑" panose="020B0503020204020204" pitchFamily="34" charset="-122"/>
              </a:rPr>
              <a:t>实验</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4938275"/>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结论：</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sz="2400" b="1" dirty="0">
                <a:latin typeface="黑体" panose="02010609060101010101" pitchFamily="49" charset="-122"/>
                <a:ea typeface="黑体" panose="02010609060101010101" pitchFamily="49" charset="-122"/>
              </a:rPr>
              <a:t>用</a:t>
            </a:r>
            <a:r>
              <a:rPr lang="en-US" altLang="zh-CN" sz="2400" b="1" dirty="0">
                <a:solidFill>
                  <a:srgbClr val="FF0000"/>
                </a:solidFill>
                <a:latin typeface="黑体" panose="02010609060101010101" pitchFamily="49" charset="-122"/>
                <a:ea typeface="黑体" panose="02010609060101010101" pitchFamily="49" charset="-122"/>
              </a:rPr>
              <a:t>PCA</a:t>
            </a:r>
            <a:r>
              <a:rPr lang="zh-CN" altLang="en-US" sz="2400" b="1" dirty="0">
                <a:latin typeface="黑体" panose="02010609060101010101" pitchFamily="49" charset="-122"/>
                <a:ea typeface="黑体" panose="02010609060101010101" pitchFamily="49" charset="-122"/>
              </a:rPr>
              <a:t>获取主成分能有效提高检测效果</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en-US" altLang="zh-CN" sz="2400" b="1" dirty="0">
                <a:latin typeface="黑体" panose="02010609060101010101" pitchFamily="49" charset="-122"/>
                <a:ea typeface="黑体" panose="02010609060101010101" pitchFamily="49" charset="-122"/>
              </a:rPr>
              <a:t>LSCP</a:t>
            </a:r>
            <a:r>
              <a:rPr lang="zh-CN" altLang="en-US" sz="2400" b="1" dirty="0">
                <a:latin typeface="黑体" panose="02010609060101010101" pitchFamily="49" charset="-122"/>
                <a:ea typeface="黑体" panose="02010609060101010101" pitchFamily="49" charset="-122"/>
              </a:rPr>
              <a:t>的检测效果受基础检测器的影响较大，本实验中</a:t>
            </a:r>
            <a:r>
              <a:rPr lang="en-US" altLang="zh-CN" sz="2400" b="1" dirty="0">
                <a:solidFill>
                  <a:srgbClr val="FF0000"/>
                </a:solidFill>
                <a:latin typeface="黑体" panose="02010609060101010101" pitchFamily="49" charset="-122"/>
                <a:ea typeface="黑体" panose="02010609060101010101" pitchFamily="49" charset="-122"/>
              </a:rPr>
              <a:t>KNN</a:t>
            </a:r>
            <a:r>
              <a:rPr lang="zh-CN" altLang="en-US" sz="2400" b="1" dirty="0">
                <a:latin typeface="黑体" panose="02010609060101010101" pitchFamily="49" charset="-122"/>
                <a:ea typeface="黑体" panose="02010609060101010101" pitchFamily="49" charset="-122"/>
              </a:rPr>
              <a:t>效果较好</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sz="2400" b="1" dirty="0">
                <a:latin typeface="黑体" panose="02010609060101010101" pitchFamily="49" charset="-122"/>
                <a:ea typeface="黑体" panose="02010609060101010101" pitchFamily="49" charset="-122"/>
              </a:rPr>
              <a:t>异常分数的计算方式不同，异常检测效果不同，</a:t>
            </a:r>
            <a:r>
              <a:rPr lang="en-US" altLang="zh-CN" sz="2400" b="1" dirty="0">
                <a:solidFill>
                  <a:srgbClr val="FF0000"/>
                </a:solidFill>
                <a:latin typeface="黑体" panose="02010609060101010101" pitchFamily="49" charset="-122"/>
                <a:ea typeface="黑体" panose="02010609060101010101" pitchFamily="49" charset="-122"/>
              </a:rPr>
              <a:t>LSCP_a</a:t>
            </a:r>
            <a:r>
              <a:rPr lang="zh-CN" altLang="en-US" sz="2400" b="1" dirty="0">
                <a:solidFill>
                  <a:srgbClr val="FF0000"/>
                </a:solidFill>
                <a:latin typeface="黑体" panose="02010609060101010101" pitchFamily="49" charset="-122"/>
                <a:ea typeface="黑体" panose="02010609060101010101" pitchFamily="49" charset="-122"/>
              </a:rPr>
              <a:t>和</a:t>
            </a:r>
            <a:r>
              <a:rPr lang="en-US" altLang="zh-CN" sz="2400" b="1" dirty="0">
                <a:solidFill>
                  <a:srgbClr val="FF0000"/>
                </a:solidFill>
                <a:latin typeface="黑体" panose="02010609060101010101" pitchFamily="49" charset="-122"/>
                <a:ea typeface="黑体" panose="02010609060101010101" pitchFamily="49" charset="-122"/>
              </a:rPr>
              <a:t>LSCP_aom</a:t>
            </a:r>
            <a:r>
              <a:rPr lang="zh-CN" altLang="en-US" sz="2400" b="1" dirty="0">
                <a:latin typeface="黑体" panose="02010609060101010101" pitchFamily="49" charset="-122"/>
                <a:ea typeface="黑体" panose="02010609060101010101" pitchFamily="49" charset="-122"/>
              </a:rPr>
              <a:t>的效果较好</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000" dirty="0"/>
          </a:p>
        </p:txBody>
      </p:sp>
    </p:spTree>
    <p:extLst>
      <p:ext uri="{BB962C8B-B14F-4D97-AF65-F5344CB8AC3E}">
        <p14:creationId xmlns:p14="http://schemas.microsoft.com/office/powerpoint/2010/main" val="392567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E1C730-C684-4C41-B0E2-A093413004AF}"/>
              </a:ext>
            </a:extLst>
          </p:cNvPr>
          <p:cNvSpPr/>
          <p:nvPr/>
        </p:nvSpPr>
        <p:spPr>
          <a:xfrm>
            <a:off x="457200" y="334108"/>
            <a:ext cx="79131" cy="474784"/>
          </a:xfrm>
          <a:prstGeom prst="rect">
            <a:avLst/>
          </a:prstGeom>
          <a:solidFill>
            <a:srgbClr val="1A227E"/>
          </a:solidFill>
          <a:ln>
            <a:solidFill>
              <a:srgbClr val="2B3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1671B8-F614-47BA-86E9-EED7888A4B94}"/>
              </a:ext>
            </a:extLst>
          </p:cNvPr>
          <p:cNvSpPr/>
          <p:nvPr/>
        </p:nvSpPr>
        <p:spPr>
          <a:xfrm>
            <a:off x="590289" y="220869"/>
            <a:ext cx="1723549" cy="581057"/>
          </a:xfrm>
          <a:prstGeom prst="rect">
            <a:avLst/>
          </a:prstGeom>
        </p:spPr>
        <p:txBody>
          <a:bodyPr wrap="none">
            <a:spAutoFit/>
          </a:bodyPr>
          <a:lstStyle/>
          <a:p>
            <a:pPr>
              <a:lnSpc>
                <a:spcPct val="150000"/>
              </a:lnSpc>
            </a:pPr>
            <a:r>
              <a:rPr lang="zh-CN" altLang="en-US" sz="2400" b="1" dirty="0">
                <a:solidFill>
                  <a:srgbClr val="1A227E"/>
                </a:solidFill>
                <a:latin typeface="微软雅黑" panose="020B0503020204020204" pitchFamily="34" charset="-122"/>
                <a:ea typeface="微软雅黑" panose="020B0503020204020204" pitchFamily="34" charset="-122"/>
              </a:rPr>
              <a:t>下一步计划</a:t>
            </a:r>
            <a:endParaRPr lang="en-US" altLang="zh-CN" sz="2400" b="1" dirty="0">
              <a:solidFill>
                <a:srgbClr val="1A227E"/>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1BF01A1-1F58-49E5-839F-202C35D8E1A8}"/>
              </a:ext>
            </a:extLst>
          </p:cNvPr>
          <p:cNvSpPr txBox="1"/>
          <p:nvPr/>
        </p:nvSpPr>
        <p:spPr>
          <a:xfrm>
            <a:off x="1371913" y="1024690"/>
            <a:ext cx="8149214" cy="327628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zh-CN" sz="2400" dirty="0">
                <a:effectLst/>
                <a:ea typeface="宋体" panose="02010600030101010101" pitchFamily="2" charset="-122"/>
                <a:cs typeface="Times New Roman" panose="02020603050405020304" pitchFamily="18" charset="0"/>
              </a:rPr>
              <a:t>基于</a:t>
            </a:r>
            <a:r>
              <a:rPr lang="en-US" altLang="zh-CN" sz="2400" dirty="0">
                <a:effectLst/>
                <a:ea typeface="宋体" panose="02010600030101010101" pitchFamily="2" charset="-122"/>
                <a:cs typeface="Times New Roman" panose="02020603050405020304" pitchFamily="18" charset="0"/>
              </a:rPr>
              <a:t>LSCP</a:t>
            </a:r>
            <a:r>
              <a:rPr lang="zh-CN" altLang="zh-CN" sz="2400" dirty="0">
                <a:effectLst/>
                <a:ea typeface="宋体" panose="02010600030101010101" pitchFamily="2" charset="-122"/>
                <a:cs typeface="Times New Roman" panose="02020603050405020304" pitchFamily="18" charset="0"/>
              </a:rPr>
              <a:t>多模型集成框架进一步采用相同模型不同参数以及不同模型作为基础检测器进行实验。</a:t>
            </a:r>
            <a:endParaRPr lang="en-US" altLang="zh-CN" sz="2400" dirty="0">
              <a:effectLst/>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zh-CN" sz="2400" dirty="0">
                <a:effectLst/>
                <a:ea typeface="宋体" panose="02010600030101010101" pitchFamily="2" charset="-122"/>
                <a:cs typeface="Times New Roman" panose="02020603050405020304" pitchFamily="18" charset="0"/>
              </a:rPr>
              <a:t>进一步采用</a:t>
            </a:r>
            <a:r>
              <a:rPr lang="en-US" altLang="zh-CN" sz="2400" b="1" dirty="0">
                <a:effectLst/>
                <a:ea typeface="宋体" panose="02010600030101010101" pitchFamily="2" charset="-122"/>
                <a:cs typeface="Times New Roman" panose="02020603050405020304" pitchFamily="18" charset="0"/>
              </a:rPr>
              <a:t>MAD-GAN</a:t>
            </a:r>
            <a:r>
              <a:rPr lang="zh-CN" altLang="zh-CN" sz="2400" b="1" dirty="0">
                <a:effectLst/>
                <a:ea typeface="宋体" panose="02010600030101010101" pitchFamily="2" charset="-122"/>
                <a:cs typeface="Times New Roman" panose="02020603050405020304" pitchFamily="18" charset="0"/>
              </a:rPr>
              <a:t>生成对抗网络</a:t>
            </a:r>
            <a:r>
              <a:rPr lang="zh-CN" altLang="zh-CN" sz="2400" dirty="0">
                <a:effectLst/>
                <a:ea typeface="宋体" panose="02010600030101010101" pitchFamily="2" charset="-122"/>
                <a:cs typeface="Times New Roman" panose="02020603050405020304" pitchFamily="18" charset="0"/>
              </a:rPr>
              <a:t>的方法对钻井数据进行异常检测实验</a:t>
            </a:r>
            <a:r>
              <a:rPr lang="zh-CN" altLang="en-US" sz="2400" dirty="0">
                <a:effectLst/>
                <a:ea typeface="宋体" panose="02010600030101010101" pitchFamily="2" charset="-122"/>
                <a:cs typeface="Times New Roman" panose="02020603050405020304" pitchFamily="18" charset="0"/>
              </a:rPr>
              <a:t>。</a:t>
            </a:r>
            <a:endParaRPr lang="en-US" altLang="zh-CN" sz="32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000" dirty="0"/>
          </a:p>
        </p:txBody>
      </p:sp>
    </p:spTree>
    <p:extLst>
      <p:ext uri="{BB962C8B-B14F-4D97-AF65-F5344CB8AC3E}">
        <p14:creationId xmlns:p14="http://schemas.microsoft.com/office/powerpoint/2010/main" val="418949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49"/>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工作总结汇报</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
        <p:nvSpPr>
          <p:cNvPr id="3" name="标题 1"/>
          <p:cNvSpPr txBox="1"/>
          <p:nvPr/>
        </p:nvSpPr>
        <p:spPr bwMode="auto">
          <a:xfrm>
            <a:off x="6967930" y="3472311"/>
            <a:ext cx="2448272" cy="984885"/>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赵子</a:t>
            </a:r>
            <a:r>
              <a:rPr kumimoji="0" lang="zh-CN" altLang="en-US"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cs typeface="+mn-cs"/>
              </a:rPr>
              <a:t>飞</a:t>
            </a:r>
            <a:endParaRPr kumimoji="0" lang="x-none"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fld id="{BB962C8B-B14F-4D97-AF65-F5344CB8AC3E}" type="datetime2">
              <a:rPr kumimoji="0" lang="zh-C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ctr" defTabSz="914400" rtl="0" eaLnBrk="1" fontAlgn="auto" latinLnBrk="0" hangingPunct="1">
                <a:lnSpc>
                  <a:spcPct val="100000"/>
                </a:lnSpc>
                <a:spcBef>
                  <a:spcPts val="1200"/>
                </a:spcBef>
                <a:spcAft>
                  <a:spcPts val="0"/>
                </a:spcAft>
                <a:buClrTx/>
                <a:buSzTx/>
                <a:buFontTx/>
                <a:buNone/>
                <a:tabLst/>
                <a:defRPr/>
              </a:pPr>
              <a:t>2020年7月6日</a:t>
            </a:fld>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81096158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smtClean="0"/>
          </a:p>
          <a:p>
            <a:r>
              <a:rPr lang="zh-CN" altLang="en-US" sz="1400" dirty="0" smtClean="0"/>
              <a:t>设计思路</a:t>
            </a:r>
            <a:r>
              <a:rPr lang="en-US" altLang="zh-CN" sz="1400" dirty="0" smtClean="0"/>
              <a:t>——</a:t>
            </a:r>
            <a:r>
              <a:rPr lang="zh-CN" altLang="en-US" sz="1400" dirty="0" smtClean="0"/>
              <a:t>事故</a:t>
            </a:r>
            <a:r>
              <a:rPr lang="zh-CN" altLang="en-US" sz="1400" dirty="0"/>
              <a:t>预警需要完成的任务是针对各种事故征兆的监测、识别、诊断与评价，及时报警，并根据预警分析的结果对事故征兆的不良趋势进行矫正、预防与控制</a:t>
            </a:r>
            <a:r>
              <a:rPr lang="zh-CN" altLang="en-US" sz="1400" dirty="0" smtClean="0"/>
              <a:t>。</a:t>
            </a:r>
            <a:r>
              <a:rPr lang="zh-CN" altLang="en-US" sz="1600" b="1" dirty="0">
                <a:solidFill>
                  <a:srgbClr val="FF0000"/>
                </a:solidFill>
              </a:rPr>
              <a:t>（</a:t>
            </a:r>
            <a:r>
              <a:rPr lang="zh-CN" altLang="en-US" sz="1600" b="1" dirty="0" smtClean="0">
                <a:solidFill>
                  <a:srgbClr val="FF0000"/>
                </a:solidFill>
              </a:rPr>
              <a:t>趋势分析→事故诊断→风险预警</a:t>
            </a:r>
            <a:r>
              <a:rPr lang="zh-CN" altLang="en-US" sz="1600" b="1" dirty="0">
                <a:solidFill>
                  <a:srgbClr val="FF0000"/>
                </a:solidFill>
              </a:rPr>
              <a:t>）</a:t>
            </a:r>
            <a:endParaRPr lang="en-US" altLang="zh-CN" sz="1600" b="1" dirty="0">
              <a:solidFill>
                <a:srgbClr val="FF0000"/>
              </a:solidFill>
            </a:endParaRPr>
          </a:p>
        </p:txBody>
      </p:sp>
      <p:pic>
        <p:nvPicPr>
          <p:cNvPr id="6" name="图片 5"/>
          <p:cNvPicPr>
            <a:picLocks noChangeAspect="1"/>
          </p:cNvPicPr>
          <p:nvPr/>
        </p:nvPicPr>
        <p:blipFill>
          <a:blip r:embed="rId3"/>
          <a:stretch>
            <a:fillRect/>
          </a:stretch>
        </p:blipFill>
        <p:spPr>
          <a:xfrm>
            <a:off x="8385584" y="2805526"/>
            <a:ext cx="3687080" cy="2982016"/>
          </a:xfrm>
          <a:prstGeom prst="rect">
            <a:avLst/>
          </a:prstGeom>
        </p:spPr>
      </p:pic>
      <p:graphicFrame>
        <p:nvGraphicFramePr>
          <p:cNvPr id="7" name="图示 6"/>
          <p:cNvGraphicFramePr/>
          <p:nvPr>
            <p:extLst>
              <p:ext uri="{D42A27DB-BD31-4B8C-83A1-F6EECF244321}">
                <p14:modId xmlns:p14="http://schemas.microsoft.com/office/powerpoint/2010/main" val="314588381"/>
              </p:ext>
            </p:extLst>
          </p:nvPr>
        </p:nvGraphicFramePr>
        <p:xfrm>
          <a:off x="47328" y="2996952"/>
          <a:ext cx="8227248" cy="2764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矩形 24"/>
          <p:cNvSpPr>
            <a:spLocks noChangeAspect="1"/>
          </p:cNvSpPr>
          <p:nvPr/>
        </p:nvSpPr>
        <p:spPr>
          <a:xfrm>
            <a:off x="3178952" y="5787542"/>
            <a:ext cx="196399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事故预警系统设计</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a:spLocks noChangeAspect="1"/>
          </p:cNvSpPr>
          <p:nvPr/>
        </p:nvSpPr>
        <p:spPr>
          <a:xfrm>
            <a:off x="9426660" y="5792752"/>
            <a:ext cx="160492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事故征兆因子</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1515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smtClean="0"/>
          </a:p>
          <a:p>
            <a:r>
              <a:rPr lang="zh-CN" altLang="en-US" sz="1400" dirty="0" smtClean="0"/>
              <a:t>思路</a:t>
            </a:r>
            <a:r>
              <a:rPr lang="en-US" altLang="zh-CN" sz="1400" dirty="0" smtClean="0"/>
              <a:t>——</a:t>
            </a:r>
            <a:r>
              <a:rPr lang="zh-CN" altLang="en-US" sz="1400" b="1" dirty="0"/>
              <a:t>综合风险指数</a:t>
            </a:r>
            <a:r>
              <a:rPr lang="zh-CN" altLang="en-US" sz="1400" dirty="0"/>
              <a:t>（</a:t>
            </a:r>
            <a:r>
              <a:rPr lang="en-US" altLang="zh-CN" sz="1400" dirty="0"/>
              <a:t>Comprehensive Risk Index, CRI</a:t>
            </a:r>
            <a:r>
              <a:rPr lang="zh-CN" altLang="en-US" sz="1400" dirty="0" smtClean="0"/>
              <a:t>），通过</a:t>
            </a:r>
            <a:r>
              <a:rPr lang="zh-CN" altLang="en-US" sz="1400" dirty="0"/>
              <a:t>对各个征兆因子异常得分分配不同的权重因素</a:t>
            </a:r>
            <a:r>
              <a:rPr lang="en-US" altLang="zh-CN" sz="1400" dirty="0"/>
              <a:t>(w1, w2</a:t>
            </a:r>
            <a:r>
              <a:rPr lang="zh-CN" altLang="en-US" sz="1400" dirty="0"/>
              <a:t>，， </a:t>
            </a:r>
            <a:r>
              <a:rPr lang="en-US" altLang="zh-CN" sz="1400" dirty="0" err="1"/>
              <a:t>wk</a:t>
            </a:r>
            <a:r>
              <a:rPr lang="en-US" altLang="zh-CN" sz="1400" dirty="0"/>
              <a:t>)</a:t>
            </a:r>
            <a:r>
              <a:rPr lang="zh-CN" altLang="en-US" sz="1400" dirty="0"/>
              <a:t>，计算加权后</a:t>
            </a:r>
            <a:r>
              <a:rPr lang="zh-CN" altLang="en-US" sz="1400" dirty="0" smtClean="0"/>
              <a:t>的事故风险得分</a:t>
            </a:r>
            <a:endParaRPr lang="en-US" altLang="zh-CN" sz="1200" dirty="0"/>
          </a:p>
          <a:p>
            <a:pPr lvl="1"/>
            <a:endParaRPr lang="en-US" altLang="zh-CN" sz="1200" dirty="0"/>
          </a:p>
        </p:txBody>
      </p:sp>
      <p:pic>
        <p:nvPicPr>
          <p:cNvPr id="8" name="图片 7"/>
          <p:cNvPicPr>
            <a:picLocks noChangeAspect="1"/>
          </p:cNvPicPr>
          <p:nvPr/>
        </p:nvPicPr>
        <p:blipFill>
          <a:blip r:embed="rId3"/>
          <a:stretch>
            <a:fillRect/>
          </a:stretch>
        </p:blipFill>
        <p:spPr>
          <a:xfrm>
            <a:off x="2207568" y="4221088"/>
            <a:ext cx="2854642" cy="1007240"/>
          </a:xfrm>
          <a:prstGeom prst="rect">
            <a:avLst/>
          </a:prstGeom>
        </p:spPr>
      </p:pic>
      <p:pic>
        <p:nvPicPr>
          <p:cNvPr id="10" name="图片 9"/>
          <p:cNvPicPr>
            <a:picLocks noChangeAspect="1"/>
          </p:cNvPicPr>
          <p:nvPr/>
        </p:nvPicPr>
        <p:blipFill>
          <a:blip r:embed="rId4"/>
          <a:stretch>
            <a:fillRect/>
          </a:stretch>
        </p:blipFill>
        <p:spPr>
          <a:xfrm>
            <a:off x="6888088" y="2805526"/>
            <a:ext cx="3687080" cy="2982016"/>
          </a:xfrm>
          <a:prstGeom prst="rect">
            <a:avLst/>
          </a:prstGeom>
        </p:spPr>
      </p:pic>
      <p:sp>
        <p:nvSpPr>
          <p:cNvPr id="11" name="矩形 10"/>
          <p:cNvSpPr>
            <a:spLocks noChangeAspect="1"/>
          </p:cNvSpPr>
          <p:nvPr/>
        </p:nvSpPr>
        <p:spPr>
          <a:xfrm>
            <a:off x="7929164" y="5792752"/>
            <a:ext cx="160492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事故征兆因子</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5990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a:p>
          <a:p>
            <a:r>
              <a:rPr lang="zh-CN" altLang="en-US" sz="1400" dirty="0" smtClean="0"/>
              <a:t>事故预警示例</a:t>
            </a:r>
            <a:endParaRPr lang="en-US" altLang="zh-CN" sz="1400" dirty="0"/>
          </a:p>
        </p:txBody>
      </p:sp>
      <p:pic>
        <p:nvPicPr>
          <p:cNvPr id="8" name="图片 7"/>
          <p:cNvPicPr>
            <a:picLocks noChangeAspect="1"/>
          </p:cNvPicPr>
          <p:nvPr/>
        </p:nvPicPr>
        <p:blipFill>
          <a:blip r:embed="rId3"/>
          <a:stretch>
            <a:fillRect/>
          </a:stretch>
        </p:blipFill>
        <p:spPr>
          <a:xfrm>
            <a:off x="7752644" y="2572581"/>
            <a:ext cx="4103996" cy="2520000"/>
          </a:xfrm>
          <a:prstGeom prst="rect">
            <a:avLst/>
          </a:prstGeom>
        </p:spPr>
      </p:pic>
      <p:pic>
        <p:nvPicPr>
          <p:cNvPr id="5" name="图片 4"/>
          <p:cNvPicPr>
            <a:picLocks noChangeAspect="1"/>
          </p:cNvPicPr>
          <p:nvPr/>
        </p:nvPicPr>
        <p:blipFill>
          <a:blip r:embed="rId4"/>
          <a:stretch>
            <a:fillRect/>
          </a:stretch>
        </p:blipFill>
        <p:spPr>
          <a:xfrm>
            <a:off x="4590898" y="2572581"/>
            <a:ext cx="2771226" cy="2520000"/>
          </a:xfrm>
          <a:prstGeom prst="rect">
            <a:avLst/>
          </a:prstGeom>
        </p:spPr>
      </p:pic>
      <p:sp>
        <p:nvSpPr>
          <p:cNvPr id="9" name="矩形 8"/>
          <p:cNvSpPr>
            <a:spLocks noChangeAspect="1"/>
          </p:cNvSpPr>
          <p:nvPr/>
        </p:nvSpPr>
        <p:spPr>
          <a:xfrm>
            <a:off x="4455902" y="5132406"/>
            <a:ext cx="304121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各主要征兆因子的异常告警得分</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a:spLocks noChangeAspect="1"/>
          </p:cNvSpPr>
          <p:nvPr/>
        </p:nvSpPr>
        <p:spPr>
          <a:xfrm>
            <a:off x="8400251" y="5132405"/>
            <a:ext cx="2808782"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CRI</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指数的事故风险预警</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5"/>
          <a:stretch>
            <a:fillRect/>
          </a:stretch>
        </p:blipFill>
        <p:spPr>
          <a:xfrm>
            <a:off x="137869" y="2572581"/>
            <a:ext cx="4062509" cy="2520000"/>
          </a:xfrm>
          <a:prstGeom prst="rect">
            <a:avLst/>
          </a:prstGeom>
        </p:spPr>
      </p:pic>
      <p:sp>
        <p:nvSpPr>
          <p:cNvPr id="12" name="矩形 11"/>
          <p:cNvSpPr>
            <a:spLocks noChangeAspect="1"/>
          </p:cNvSpPr>
          <p:nvPr/>
        </p:nvSpPr>
        <p:spPr>
          <a:xfrm>
            <a:off x="1007585" y="5132404"/>
            <a:ext cx="232307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单征兆因子的异常检测</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5730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6</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mfia/1</a:t>
            </a:r>
            <a:r>
              <a:rPr lang="zh-CN" altLang="en-US">
                <a:solidFill>
                  <a:srgbClr val="FF0000"/>
                </a:solidFill>
              </a:rPr>
              <a:t>轮</a:t>
            </a:r>
          </a:p>
        </p:txBody>
      </p:sp>
      <p:pic>
        <p:nvPicPr>
          <p:cNvPr id="4" name="图片 3"/>
          <p:cNvPicPr>
            <a:picLocks noChangeAspect="1"/>
          </p:cNvPicPr>
          <p:nvPr/>
        </p:nvPicPr>
        <p:blipFill>
          <a:blip r:embed="rId2"/>
          <a:stretch>
            <a:fillRect/>
          </a:stretch>
        </p:blipFill>
        <p:spPr>
          <a:xfrm>
            <a:off x="802005" y="2865120"/>
            <a:ext cx="4485640" cy="3400425"/>
          </a:xfrm>
          <a:prstGeom prst="rect">
            <a:avLst/>
          </a:prstGeom>
        </p:spPr>
      </p:pic>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11" name="图片 10"/>
          <p:cNvPicPr>
            <a:picLocks noChangeAspect="1"/>
          </p:cNvPicPr>
          <p:nvPr/>
        </p:nvPicPr>
        <p:blipFill>
          <a:blip r:embed="rId3"/>
          <a:stretch>
            <a:fillRect/>
          </a:stretch>
        </p:blipFill>
        <p:spPr>
          <a:xfrm>
            <a:off x="6464935" y="3094355"/>
            <a:ext cx="4787265" cy="36271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smtClean="0"/>
          </a:p>
          <a:p>
            <a:r>
              <a:rPr lang="zh-CN" altLang="en-US" sz="1400" b="1" dirty="0" smtClean="0"/>
              <a:t>综合</a:t>
            </a:r>
            <a:r>
              <a:rPr lang="zh-CN" altLang="en-US" sz="1400" b="1" dirty="0"/>
              <a:t>风险指数</a:t>
            </a:r>
            <a:r>
              <a:rPr lang="zh-CN" altLang="en-US" sz="1400" dirty="0"/>
              <a:t>（</a:t>
            </a:r>
            <a:r>
              <a:rPr lang="en-US" altLang="zh-CN" sz="1400" dirty="0"/>
              <a:t>Comprehensive Risk Index, CRI</a:t>
            </a:r>
            <a:r>
              <a:rPr lang="zh-CN" altLang="en-US" sz="1400" dirty="0" smtClean="0"/>
              <a:t>）</a:t>
            </a:r>
            <a:endParaRPr lang="en-US" altLang="zh-CN" sz="1200" dirty="0" smtClean="0"/>
          </a:p>
        </p:txBody>
      </p:sp>
      <p:pic>
        <p:nvPicPr>
          <p:cNvPr id="7" name="图片 6"/>
          <p:cNvPicPr>
            <a:picLocks noChangeAspect="1"/>
          </p:cNvPicPr>
          <p:nvPr/>
        </p:nvPicPr>
        <p:blipFill>
          <a:blip r:embed="rId3"/>
          <a:stretch>
            <a:fillRect/>
          </a:stretch>
        </p:blipFill>
        <p:spPr>
          <a:xfrm>
            <a:off x="7752644" y="2572581"/>
            <a:ext cx="4103996" cy="2520000"/>
          </a:xfrm>
          <a:prstGeom prst="rect">
            <a:avLst/>
          </a:prstGeom>
        </p:spPr>
      </p:pic>
      <p:sp>
        <p:nvSpPr>
          <p:cNvPr id="9" name="矩形 8"/>
          <p:cNvSpPr>
            <a:spLocks noChangeAspect="1"/>
          </p:cNvSpPr>
          <p:nvPr/>
        </p:nvSpPr>
        <p:spPr>
          <a:xfrm>
            <a:off x="8400251" y="5132405"/>
            <a:ext cx="2808782"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CRI</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指数的事故风险预警</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p:cNvPicPr>
          <p:nvPr/>
        </p:nvPicPr>
        <p:blipFill>
          <a:blip r:embed="rId4">
            <a:extLst>
              <a:ext uri="{28A0092B-C50C-407E-A947-70E740481C1C}">
                <a14:useLocalDpi xmlns:a14="http://schemas.microsoft.com/office/drawing/2010/main" val="0"/>
              </a:ext>
            </a:extLst>
          </a:blip>
          <a:stretch>
            <a:fillRect/>
          </a:stretch>
        </p:blipFill>
        <p:spPr>
          <a:xfrm>
            <a:off x="785722" y="2564904"/>
            <a:ext cx="6840000" cy="201037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722" y="4575278"/>
            <a:ext cx="6840000" cy="2010373"/>
          </a:xfrm>
          <a:prstGeom prst="rect">
            <a:avLst/>
          </a:prstGeom>
        </p:spPr>
      </p:pic>
      <p:grpSp>
        <p:nvGrpSpPr>
          <p:cNvPr id="21" name="组合 20"/>
          <p:cNvGrpSpPr/>
          <p:nvPr/>
        </p:nvGrpSpPr>
        <p:grpSpPr>
          <a:xfrm>
            <a:off x="1127448" y="5013176"/>
            <a:ext cx="6120001" cy="734888"/>
            <a:chOff x="1127448" y="5013176"/>
            <a:chExt cx="6120001" cy="734888"/>
          </a:xfrm>
        </p:grpSpPr>
        <p:cxnSp>
          <p:nvCxnSpPr>
            <p:cNvPr id="12" name="直接连接符 11"/>
            <p:cNvCxnSpPr>
              <a:cxnSpLocks noChangeAspect="1"/>
            </p:cNvCxnSpPr>
            <p:nvPr/>
          </p:nvCxnSpPr>
          <p:spPr>
            <a:xfrm rot="16200000">
              <a:off x="4187449" y="2134662"/>
              <a:ext cx="0" cy="6120000"/>
            </a:xfrm>
            <a:prstGeom prst="line">
              <a:avLst/>
            </a:prstGeom>
            <a:ln w="19050" cap="flat" cmpd="sng" algn="ctr">
              <a:solidFill>
                <a:srgbClr val="EE1F25"/>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连接符 13"/>
            <p:cNvCxnSpPr>
              <a:cxnSpLocks noChangeAspect="1"/>
            </p:cNvCxnSpPr>
            <p:nvPr/>
          </p:nvCxnSpPr>
          <p:spPr>
            <a:xfrm rot="16200000">
              <a:off x="4187448" y="2385225"/>
              <a:ext cx="0" cy="6120000"/>
            </a:xfrm>
            <a:prstGeom prst="line">
              <a:avLst/>
            </a:prstGeom>
            <a:ln w="19050" cap="flat" cmpd="sng" algn="ctr">
              <a:solidFill>
                <a:srgbClr val="DE9A3C"/>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连接符 14"/>
            <p:cNvCxnSpPr>
              <a:cxnSpLocks noChangeAspect="1"/>
            </p:cNvCxnSpPr>
            <p:nvPr/>
          </p:nvCxnSpPr>
          <p:spPr>
            <a:xfrm rot="16200000">
              <a:off x="4187449" y="2629848"/>
              <a:ext cx="0" cy="6120000"/>
            </a:xfrm>
            <a:prstGeom prst="line">
              <a:avLst/>
            </a:prstGeom>
            <a:ln w="19050" cap="flat" cmpd="sng" algn="ctr">
              <a:solidFill>
                <a:srgbClr val="FCBA72"/>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a:spLocks noChangeAspect="1"/>
            </p:cNvSpPr>
            <p:nvPr/>
          </p:nvSpPr>
          <p:spPr>
            <a:xfrm>
              <a:off x="6594356" y="5013176"/>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Level 3</a:t>
              </a:r>
              <a:endParaRPr kumimoji="0" lang="zh-CN" altLang="en-US" sz="9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a:spLocks noChangeAspect="1"/>
            </p:cNvSpPr>
            <p:nvPr/>
          </p:nvSpPr>
          <p:spPr>
            <a:xfrm>
              <a:off x="6594356" y="5265745"/>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DE9A3C"/>
                  </a:solidFill>
                  <a:effectLst/>
                  <a:uLnTx/>
                  <a:uFillTx/>
                  <a:latin typeface="微软雅黑" panose="020B0503020204020204" pitchFamily="34" charset="-122"/>
                  <a:ea typeface="微软雅黑" panose="020B0503020204020204" pitchFamily="34" charset="-122"/>
                  <a:cs typeface="+mn-cs"/>
                </a:rPr>
                <a:t>Level 2</a:t>
              </a:r>
              <a:endParaRPr kumimoji="0" lang="zh-CN" altLang="en-US" sz="900" b="1" i="0" u="none" strike="noStrike" kern="1200" cap="none" spc="0" normalizeH="0" baseline="0" noProof="0" dirty="0">
                <a:ln>
                  <a:noFill/>
                </a:ln>
                <a:solidFill>
                  <a:srgbClr val="DE9A3C"/>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a:spLocks noChangeAspect="1"/>
            </p:cNvSpPr>
            <p:nvPr/>
          </p:nvSpPr>
          <p:spPr>
            <a:xfrm>
              <a:off x="6593775" y="5517232"/>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CBA72"/>
                  </a:solidFill>
                  <a:effectLst/>
                  <a:uLnTx/>
                  <a:uFillTx/>
                  <a:latin typeface="微软雅黑" panose="020B0503020204020204" pitchFamily="34" charset="-122"/>
                  <a:ea typeface="微软雅黑" panose="020B0503020204020204" pitchFamily="34" charset="-122"/>
                  <a:cs typeface="+mn-cs"/>
                </a:rPr>
                <a:t>Level 1</a:t>
              </a:r>
              <a:endParaRPr kumimoji="0" lang="zh-CN" altLang="en-US" sz="900" b="1" i="0" u="none" strike="noStrike" kern="1200" cap="none" spc="0" normalizeH="0" baseline="0" noProof="0" dirty="0">
                <a:ln>
                  <a:noFill/>
                </a:ln>
                <a:solidFill>
                  <a:srgbClr val="FCBA72"/>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3008206" y="2410260"/>
            <a:ext cx="2471262" cy="3826652"/>
            <a:chOff x="3008206" y="2410260"/>
            <a:chExt cx="2471262" cy="3826652"/>
          </a:xfrm>
        </p:grpSpPr>
        <p:grpSp>
          <p:nvGrpSpPr>
            <p:cNvPr id="24" name="组合 23"/>
            <p:cNvGrpSpPr/>
            <p:nvPr/>
          </p:nvGrpSpPr>
          <p:grpSpPr>
            <a:xfrm>
              <a:off x="3008206" y="2416791"/>
              <a:ext cx="463588" cy="3820121"/>
              <a:chOff x="3008206" y="2416791"/>
              <a:chExt cx="463588" cy="3820121"/>
            </a:xfrm>
          </p:grpSpPr>
          <p:cxnSp>
            <p:nvCxnSpPr>
              <p:cNvPr id="10" name="直接连接符 9"/>
              <p:cNvCxnSpPr>
                <a:cxnSpLocks noChangeAspect="1"/>
              </p:cNvCxnSpPr>
              <p:nvPr/>
            </p:nvCxnSpPr>
            <p:spPr>
              <a:xfrm>
                <a:off x="3240000" y="2636912"/>
                <a:ext cx="0" cy="360000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矩形 21"/>
              <p:cNvSpPr>
                <a:spLocks noChangeAspect="1"/>
              </p:cNvSpPr>
              <p:nvPr/>
            </p:nvSpPr>
            <p:spPr>
              <a:xfrm>
                <a:off x="3008206" y="2416791"/>
                <a:ext cx="463588"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卡钻</a:t>
                </a:r>
                <a:r>
                  <a:rPr kumimoji="0" lang="en-US" altLang="zh-CN" sz="900" b="1" i="0" u="none" strike="noStrike" kern="1200" cap="none" spc="0" normalizeH="0" baseline="3000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9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p:cNvGrpSpPr/>
            <p:nvPr/>
          </p:nvGrpSpPr>
          <p:grpSpPr>
            <a:xfrm>
              <a:off x="5015880" y="2410260"/>
              <a:ext cx="463588" cy="3826652"/>
              <a:chOff x="5210152" y="2410260"/>
              <a:chExt cx="463588" cy="3826652"/>
            </a:xfrm>
          </p:grpSpPr>
          <p:cxnSp>
            <p:nvCxnSpPr>
              <p:cNvPr id="11" name="直接连接符 10"/>
              <p:cNvCxnSpPr>
                <a:cxnSpLocks noChangeAspect="1"/>
              </p:cNvCxnSpPr>
              <p:nvPr/>
            </p:nvCxnSpPr>
            <p:spPr>
              <a:xfrm>
                <a:off x="5447928" y="2636912"/>
                <a:ext cx="0" cy="360000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a:spLocks noChangeAspect="1"/>
              </p:cNvSpPr>
              <p:nvPr/>
            </p:nvSpPr>
            <p:spPr>
              <a:xfrm>
                <a:off x="5210152" y="2410260"/>
                <a:ext cx="463588"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卡钻</a:t>
                </a:r>
                <a:r>
                  <a:rPr kumimoji="0" lang="en-US" altLang="zh-CN" sz="900" b="1" i="0" u="none" strike="noStrike" kern="1200" cap="none" spc="0" normalizeH="0" baseline="3000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9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7" name="组合 16"/>
          <p:cNvGrpSpPr/>
          <p:nvPr/>
        </p:nvGrpSpPr>
        <p:grpSpPr>
          <a:xfrm>
            <a:off x="4583832" y="2723904"/>
            <a:ext cx="1547592" cy="2413522"/>
            <a:chOff x="4583832" y="2723904"/>
            <a:chExt cx="1547592" cy="2413522"/>
          </a:xfrm>
        </p:grpSpPr>
        <p:cxnSp>
          <p:nvCxnSpPr>
            <p:cNvPr id="28" name="直接箭头连接符 27"/>
            <p:cNvCxnSpPr/>
            <p:nvPr/>
          </p:nvCxnSpPr>
          <p:spPr>
            <a:xfrm flipH="1">
              <a:off x="5479470" y="4575277"/>
              <a:ext cx="651954" cy="562149"/>
            </a:xfrm>
            <a:prstGeom prst="straightConnector1">
              <a:avLst/>
            </a:prstGeom>
            <a:ln w="3810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4583832" y="2723904"/>
              <a:ext cx="444011" cy="426093"/>
            </a:xfrm>
            <a:prstGeom prst="straightConnector1">
              <a:avLst/>
            </a:prstGeom>
            <a:ln w="3810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6"/>
          <a:stretch>
            <a:fillRect/>
          </a:stretch>
        </p:blipFill>
        <p:spPr>
          <a:xfrm>
            <a:off x="7560840" y="1100560"/>
            <a:ext cx="4583832" cy="1472021"/>
          </a:xfrm>
          <a:prstGeom prst="rect">
            <a:avLst/>
          </a:prstGeom>
        </p:spPr>
      </p:pic>
    </p:spTree>
    <p:extLst>
      <p:ext uri="{BB962C8B-B14F-4D97-AF65-F5344CB8AC3E}">
        <p14:creationId xmlns:p14="http://schemas.microsoft.com/office/powerpoint/2010/main" val="340752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smtClean="0"/>
          </a:p>
          <a:p>
            <a:r>
              <a:rPr lang="zh-CN" altLang="en-US" sz="1400" b="1" dirty="0" smtClean="0"/>
              <a:t>综合</a:t>
            </a:r>
            <a:r>
              <a:rPr lang="zh-CN" altLang="en-US" sz="1400" b="1" dirty="0"/>
              <a:t>风险指数</a:t>
            </a:r>
            <a:r>
              <a:rPr lang="zh-CN" altLang="en-US" sz="1400" dirty="0"/>
              <a:t>（</a:t>
            </a:r>
            <a:r>
              <a:rPr lang="en-US" altLang="zh-CN" sz="1400" dirty="0"/>
              <a:t>Comprehensive Risk Index, CRI</a:t>
            </a:r>
            <a:r>
              <a:rPr lang="zh-CN" altLang="en-US" sz="1400" dirty="0" smtClean="0"/>
              <a:t>）</a:t>
            </a:r>
            <a:endParaRPr lang="en-US" altLang="zh-CN" sz="1400" dirty="0" smtClean="0"/>
          </a:p>
          <a:p>
            <a:pPr lvl="1"/>
            <a:r>
              <a:rPr lang="zh-CN" altLang="en-US" sz="1100" b="1" dirty="0">
                <a:solidFill>
                  <a:srgbClr val="FF0000"/>
                </a:solidFill>
              </a:rPr>
              <a:t>井间</a:t>
            </a:r>
            <a:r>
              <a:rPr lang="zh-CN" altLang="en-US" sz="1100" b="1" dirty="0" smtClean="0">
                <a:solidFill>
                  <a:srgbClr val="FF0000"/>
                </a:solidFill>
              </a:rPr>
              <a:t>验证</a:t>
            </a:r>
            <a:r>
              <a:rPr lang="zh-CN" altLang="en-US" sz="1000" dirty="0" smtClean="0"/>
              <a:t>（</a:t>
            </a:r>
            <a:r>
              <a:rPr lang="en-US" altLang="zh-CN" sz="1000" dirty="0" smtClean="0"/>
              <a:t>DF1-1-P4H</a:t>
            </a:r>
            <a:r>
              <a:rPr lang="zh-CN" altLang="en-US" sz="1000" dirty="0" smtClean="0"/>
              <a:t>、</a:t>
            </a:r>
            <a:r>
              <a:rPr lang="en-US" altLang="zh-CN" sz="1000" dirty="0" smtClean="0"/>
              <a:t>DF1-1-P10H</a:t>
            </a:r>
            <a:r>
              <a:rPr lang="zh-CN" altLang="en-US" sz="1000" dirty="0" smtClean="0"/>
              <a:t>、</a:t>
            </a:r>
            <a:r>
              <a:rPr lang="en-US" altLang="zh-CN" sz="1000" dirty="0" smtClean="0"/>
              <a:t>DF1-1-P11H</a:t>
            </a:r>
            <a:r>
              <a:rPr lang="zh-CN" altLang="en-US" sz="1000" dirty="0" smtClean="0"/>
              <a:t>）</a:t>
            </a:r>
            <a:endParaRPr lang="en-US" altLang="zh-CN" sz="1000" dirty="0" smtClean="0"/>
          </a:p>
        </p:txBody>
      </p:sp>
      <p:grpSp>
        <p:nvGrpSpPr>
          <p:cNvPr id="11" name="组合 10"/>
          <p:cNvGrpSpPr/>
          <p:nvPr/>
        </p:nvGrpSpPr>
        <p:grpSpPr>
          <a:xfrm>
            <a:off x="597120" y="2708920"/>
            <a:ext cx="10997760" cy="3240000"/>
            <a:chOff x="138800" y="3357352"/>
            <a:chExt cx="10997760" cy="324000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804" y="3357352"/>
              <a:ext cx="5498872" cy="1620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7680" y="3357352"/>
              <a:ext cx="5498880" cy="162000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800" y="4977352"/>
              <a:ext cx="5498880" cy="1620000"/>
            </a:xfrm>
            <a:prstGeom prst="rect">
              <a:avLst/>
            </a:prstGeom>
          </p:spPr>
        </p:pic>
      </p:grpSp>
      <p:grpSp>
        <p:nvGrpSpPr>
          <p:cNvPr id="21" name="组合 20"/>
          <p:cNvGrpSpPr/>
          <p:nvPr/>
        </p:nvGrpSpPr>
        <p:grpSpPr>
          <a:xfrm>
            <a:off x="840056" y="4968152"/>
            <a:ext cx="5040000" cy="734888"/>
            <a:chOff x="1127448" y="5013176"/>
            <a:chExt cx="6120001" cy="734888"/>
          </a:xfrm>
        </p:grpSpPr>
        <p:cxnSp>
          <p:nvCxnSpPr>
            <p:cNvPr id="12" name="直接连接符 11"/>
            <p:cNvCxnSpPr>
              <a:cxnSpLocks noChangeAspect="1"/>
            </p:cNvCxnSpPr>
            <p:nvPr/>
          </p:nvCxnSpPr>
          <p:spPr>
            <a:xfrm rot="16200000">
              <a:off x="4187449" y="2134662"/>
              <a:ext cx="0" cy="6120000"/>
            </a:xfrm>
            <a:prstGeom prst="line">
              <a:avLst/>
            </a:prstGeom>
            <a:ln w="19050" cap="flat" cmpd="sng" algn="ctr">
              <a:solidFill>
                <a:srgbClr val="EE1F25"/>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连接符 13"/>
            <p:cNvCxnSpPr>
              <a:cxnSpLocks noChangeAspect="1"/>
            </p:cNvCxnSpPr>
            <p:nvPr/>
          </p:nvCxnSpPr>
          <p:spPr>
            <a:xfrm rot="16200000">
              <a:off x="4187448" y="2385225"/>
              <a:ext cx="0" cy="6120000"/>
            </a:xfrm>
            <a:prstGeom prst="line">
              <a:avLst/>
            </a:prstGeom>
            <a:ln w="19050" cap="flat" cmpd="sng" algn="ctr">
              <a:solidFill>
                <a:srgbClr val="DE9A3C"/>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连接符 14"/>
            <p:cNvCxnSpPr>
              <a:cxnSpLocks noChangeAspect="1"/>
            </p:cNvCxnSpPr>
            <p:nvPr/>
          </p:nvCxnSpPr>
          <p:spPr>
            <a:xfrm rot="16200000">
              <a:off x="4187449" y="2629848"/>
              <a:ext cx="0" cy="6120000"/>
            </a:xfrm>
            <a:prstGeom prst="line">
              <a:avLst/>
            </a:prstGeom>
            <a:ln w="19050" cap="flat" cmpd="sng" algn="ctr">
              <a:solidFill>
                <a:srgbClr val="FCBA72"/>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a:spLocks noChangeAspect="1"/>
            </p:cNvSpPr>
            <p:nvPr/>
          </p:nvSpPr>
          <p:spPr>
            <a:xfrm>
              <a:off x="6594356" y="5013176"/>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Level 3</a:t>
              </a:r>
              <a:endParaRPr kumimoji="0" lang="zh-CN" altLang="en-US" sz="9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a:spLocks noChangeAspect="1"/>
            </p:cNvSpPr>
            <p:nvPr/>
          </p:nvSpPr>
          <p:spPr>
            <a:xfrm>
              <a:off x="6594356" y="5265745"/>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DE9A3C"/>
                  </a:solidFill>
                  <a:effectLst/>
                  <a:uLnTx/>
                  <a:uFillTx/>
                  <a:latin typeface="微软雅黑" panose="020B0503020204020204" pitchFamily="34" charset="-122"/>
                  <a:ea typeface="微软雅黑" panose="020B0503020204020204" pitchFamily="34" charset="-122"/>
                  <a:cs typeface="+mn-cs"/>
                </a:rPr>
                <a:t>Level 2</a:t>
              </a:r>
              <a:endParaRPr kumimoji="0" lang="zh-CN" altLang="en-US" sz="900" b="1" i="0" u="none" strike="noStrike" kern="1200" cap="none" spc="0" normalizeH="0" baseline="0" noProof="0" dirty="0">
                <a:ln>
                  <a:noFill/>
                </a:ln>
                <a:solidFill>
                  <a:srgbClr val="DE9A3C"/>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a:spLocks noChangeAspect="1"/>
            </p:cNvSpPr>
            <p:nvPr/>
          </p:nvSpPr>
          <p:spPr>
            <a:xfrm>
              <a:off x="6593775" y="5517232"/>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CBA72"/>
                  </a:solidFill>
                  <a:effectLst/>
                  <a:uLnTx/>
                  <a:uFillTx/>
                  <a:latin typeface="微软雅黑" panose="020B0503020204020204" pitchFamily="34" charset="-122"/>
                  <a:ea typeface="微软雅黑" panose="020B0503020204020204" pitchFamily="34" charset="-122"/>
                  <a:cs typeface="+mn-cs"/>
                </a:rPr>
                <a:t>Level 1</a:t>
              </a:r>
              <a:endParaRPr kumimoji="0" lang="zh-CN" altLang="en-US" sz="900" b="1" i="0" u="none" strike="noStrike" kern="1200" cap="none" spc="0" normalizeH="0" baseline="0" noProof="0" dirty="0">
                <a:ln>
                  <a:noFill/>
                </a:ln>
                <a:solidFill>
                  <a:srgbClr val="FCBA72"/>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p:cNvGrpSpPr/>
          <p:nvPr/>
        </p:nvGrpSpPr>
        <p:grpSpPr>
          <a:xfrm>
            <a:off x="840056" y="3356992"/>
            <a:ext cx="5040000" cy="734888"/>
            <a:chOff x="1127448" y="5013176"/>
            <a:chExt cx="6120001" cy="734888"/>
          </a:xfrm>
        </p:grpSpPr>
        <p:cxnSp>
          <p:nvCxnSpPr>
            <p:cNvPr id="23" name="直接连接符 22"/>
            <p:cNvCxnSpPr>
              <a:cxnSpLocks noChangeAspect="1"/>
            </p:cNvCxnSpPr>
            <p:nvPr/>
          </p:nvCxnSpPr>
          <p:spPr>
            <a:xfrm rot="16200000">
              <a:off x="4187449" y="2134662"/>
              <a:ext cx="0" cy="6120000"/>
            </a:xfrm>
            <a:prstGeom prst="line">
              <a:avLst/>
            </a:prstGeom>
            <a:ln w="19050" cap="flat" cmpd="sng" algn="ctr">
              <a:solidFill>
                <a:srgbClr val="EE1F25"/>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连接符 23"/>
            <p:cNvCxnSpPr>
              <a:cxnSpLocks noChangeAspect="1"/>
            </p:cNvCxnSpPr>
            <p:nvPr/>
          </p:nvCxnSpPr>
          <p:spPr>
            <a:xfrm rot="16200000">
              <a:off x="4187448" y="2385225"/>
              <a:ext cx="0" cy="6120000"/>
            </a:xfrm>
            <a:prstGeom prst="line">
              <a:avLst/>
            </a:prstGeom>
            <a:ln w="19050" cap="flat" cmpd="sng" algn="ctr">
              <a:solidFill>
                <a:srgbClr val="DE9A3C"/>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连接符 24"/>
            <p:cNvCxnSpPr>
              <a:cxnSpLocks noChangeAspect="1"/>
            </p:cNvCxnSpPr>
            <p:nvPr/>
          </p:nvCxnSpPr>
          <p:spPr>
            <a:xfrm rot="16200000">
              <a:off x="4187449" y="2629848"/>
              <a:ext cx="0" cy="6120000"/>
            </a:xfrm>
            <a:prstGeom prst="line">
              <a:avLst/>
            </a:prstGeom>
            <a:ln w="19050" cap="flat" cmpd="sng" algn="ctr">
              <a:solidFill>
                <a:srgbClr val="FCBA72"/>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矩形 25"/>
            <p:cNvSpPr>
              <a:spLocks noChangeAspect="1"/>
            </p:cNvSpPr>
            <p:nvPr/>
          </p:nvSpPr>
          <p:spPr>
            <a:xfrm>
              <a:off x="6594356" y="5013176"/>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Level 3</a:t>
              </a:r>
              <a:endParaRPr kumimoji="0" lang="zh-CN" altLang="en-US" sz="9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a:spLocks noChangeAspect="1"/>
            </p:cNvSpPr>
            <p:nvPr/>
          </p:nvSpPr>
          <p:spPr>
            <a:xfrm>
              <a:off x="6594356" y="5265745"/>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DE9A3C"/>
                  </a:solidFill>
                  <a:effectLst/>
                  <a:uLnTx/>
                  <a:uFillTx/>
                  <a:latin typeface="微软雅黑" panose="020B0503020204020204" pitchFamily="34" charset="-122"/>
                  <a:ea typeface="微软雅黑" panose="020B0503020204020204" pitchFamily="34" charset="-122"/>
                  <a:cs typeface="+mn-cs"/>
                </a:rPr>
                <a:t>Level 2</a:t>
              </a:r>
              <a:endParaRPr kumimoji="0" lang="zh-CN" altLang="en-US" sz="900" b="1" i="0" u="none" strike="noStrike" kern="1200" cap="none" spc="0" normalizeH="0" baseline="0" noProof="0" dirty="0">
                <a:ln>
                  <a:noFill/>
                </a:ln>
                <a:solidFill>
                  <a:srgbClr val="DE9A3C"/>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a:spLocks noChangeAspect="1"/>
            </p:cNvSpPr>
            <p:nvPr/>
          </p:nvSpPr>
          <p:spPr>
            <a:xfrm>
              <a:off x="6593775" y="5517232"/>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CBA72"/>
                  </a:solidFill>
                  <a:effectLst/>
                  <a:uLnTx/>
                  <a:uFillTx/>
                  <a:latin typeface="微软雅黑" panose="020B0503020204020204" pitchFamily="34" charset="-122"/>
                  <a:ea typeface="微软雅黑" panose="020B0503020204020204" pitchFamily="34" charset="-122"/>
                  <a:cs typeface="+mn-cs"/>
                </a:rPr>
                <a:t>Level 1</a:t>
              </a:r>
              <a:endParaRPr kumimoji="0" lang="zh-CN" altLang="en-US" sz="900" b="1" i="0" u="none" strike="noStrike" kern="1200" cap="none" spc="0" normalizeH="0" baseline="0" noProof="0" dirty="0">
                <a:ln>
                  <a:noFill/>
                </a:ln>
                <a:solidFill>
                  <a:srgbClr val="FCBA72"/>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p:nvGrpSpPr>
        <p:grpSpPr>
          <a:xfrm>
            <a:off x="6324953" y="3357533"/>
            <a:ext cx="5040000" cy="734888"/>
            <a:chOff x="1127448" y="5013176"/>
            <a:chExt cx="6120001" cy="734888"/>
          </a:xfrm>
        </p:grpSpPr>
        <p:cxnSp>
          <p:nvCxnSpPr>
            <p:cNvPr id="30" name="直接连接符 29"/>
            <p:cNvCxnSpPr>
              <a:cxnSpLocks noChangeAspect="1"/>
            </p:cNvCxnSpPr>
            <p:nvPr/>
          </p:nvCxnSpPr>
          <p:spPr>
            <a:xfrm rot="16200000">
              <a:off x="4187449" y="2134662"/>
              <a:ext cx="0" cy="6120000"/>
            </a:xfrm>
            <a:prstGeom prst="line">
              <a:avLst/>
            </a:prstGeom>
            <a:ln w="19050" cap="flat" cmpd="sng" algn="ctr">
              <a:solidFill>
                <a:srgbClr val="EE1F25"/>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连接符 30"/>
            <p:cNvCxnSpPr>
              <a:cxnSpLocks noChangeAspect="1"/>
            </p:cNvCxnSpPr>
            <p:nvPr/>
          </p:nvCxnSpPr>
          <p:spPr>
            <a:xfrm rot="16200000">
              <a:off x="4187448" y="2385225"/>
              <a:ext cx="0" cy="6120000"/>
            </a:xfrm>
            <a:prstGeom prst="line">
              <a:avLst/>
            </a:prstGeom>
            <a:ln w="19050" cap="flat" cmpd="sng" algn="ctr">
              <a:solidFill>
                <a:srgbClr val="DE9A3C"/>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连接符 31"/>
            <p:cNvCxnSpPr>
              <a:cxnSpLocks noChangeAspect="1"/>
            </p:cNvCxnSpPr>
            <p:nvPr/>
          </p:nvCxnSpPr>
          <p:spPr>
            <a:xfrm rot="16200000">
              <a:off x="4187449" y="2629848"/>
              <a:ext cx="0" cy="6120000"/>
            </a:xfrm>
            <a:prstGeom prst="line">
              <a:avLst/>
            </a:prstGeom>
            <a:ln w="19050" cap="flat" cmpd="sng" algn="ctr">
              <a:solidFill>
                <a:srgbClr val="FCBA72"/>
              </a:solidFill>
              <a:prstDash val="lg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矩形 32"/>
            <p:cNvSpPr>
              <a:spLocks noChangeAspect="1"/>
            </p:cNvSpPr>
            <p:nvPr/>
          </p:nvSpPr>
          <p:spPr>
            <a:xfrm>
              <a:off x="6594356" y="5013176"/>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Level 3</a:t>
              </a:r>
              <a:endParaRPr kumimoji="0" lang="zh-CN" altLang="en-US" sz="9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4" name="矩形 33"/>
            <p:cNvSpPr>
              <a:spLocks noChangeAspect="1"/>
            </p:cNvSpPr>
            <p:nvPr/>
          </p:nvSpPr>
          <p:spPr>
            <a:xfrm>
              <a:off x="6594356" y="5265745"/>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DE9A3C"/>
                  </a:solidFill>
                  <a:effectLst/>
                  <a:uLnTx/>
                  <a:uFillTx/>
                  <a:latin typeface="微软雅黑" panose="020B0503020204020204" pitchFamily="34" charset="-122"/>
                  <a:ea typeface="微软雅黑" panose="020B0503020204020204" pitchFamily="34" charset="-122"/>
                  <a:cs typeface="+mn-cs"/>
                </a:rPr>
                <a:t>Level 2</a:t>
              </a:r>
              <a:endParaRPr kumimoji="0" lang="zh-CN" altLang="en-US" sz="900" b="1" i="0" u="none" strike="noStrike" kern="1200" cap="none" spc="0" normalizeH="0" baseline="0" noProof="0" dirty="0">
                <a:ln>
                  <a:noFill/>
                </a:ln>
                <a:solidFill>
                  <a:srgbClr val="DE9A3C"/>
                </a:solidFill>
                <a:effectLst/>
                <a:uLnTx/>
                <a:uFillTx/>
                <a:latin typeface="微软雅黑" panose="020B0503020204020204" pitchFamily="34" charset="-122"/>
                <a:ea typeface="微软雅黑" panose="020B0503020204020204" pitchFamily="34" charset="-122"/>
                <a:cs typeface="+mn-cs"/>
              </a:endParaRPr>
            </a:p>
          </p:txBody>
        </p:sp>
        <p:sp>
          <p:nvSpPr>
            <p:cNvPr id="35" name="矩形 34"/>
            <p:cNvSpPr>
              <a:spLocks noChangeAspect="1"/>
            </p:cNvSpPr>
            <p:nvPr/>
          </p:nvSpPr>
          <p:spPr>
            <a:xfrm>
              <a:off x="6593775" y="5517232"/>
              <a:ext cx="58702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smtClean="0">
                  <a:ln>
                    <a:noFill/>
                  </a:ln>
                  <a:solidFill>
                    <a:srgbClr val="FCBA72"/>
                  </a:solidFill>
                  <a:effectLst/>
                  <a:uLnTx/>
                  <a:uFillTx/>
                  <a:latin typeface="微软雅黑" panose="020B0503020204020204" pitchFamily="34" charset="-122"/>
                  <a:ea typeface="微软雅黑" panose="020B0503020204020204" pitchFamily="34" charset="-122"/>
                  <a:cs typeface="+mn-cs"/>
                </a:rPr>
                <a:t>Level 1</a:t>
              </a:r>
              <a:endParaRPr kumimoji="0" lang="zh-CN" altLang="en-US" sz="900" b="1" i="0" u="none" strike="noStrike" kern="1200" cap="none" spc="0" normalizeH="0" baseline="0" noProof="0" dirty="0">
                <a:ln>
                  <a:noFill/>
                </a:ln>
                <a:solidFill>
                  <a:srgbClr val="FCBA72"/>
                </a:solidFill>
                <a:effectLst/>
                <a:uLnTx/>
                <a:uFillTx/>
                <a:latin typeface="微软雅黑" panose="020B0503020204020204" pitchFamily="34" charset="-122"/>
                <a:ea typeface="微软雅黑" panose="020B0503020204020204" pitchFamily="34" charset="-122"/>
                <a:cs typeface="+mn-cs"/>
              </a:endParaRPr>
            </a:p>
          </p:txBody>
        </p:sp>
      </p:grpSp>
      <p:sp>
        <p:nvSpPr>
          <p:cNvPr id="4" name="矩形 3"/>
          <p:cNvSpPr/>
          <p:nvPr/>
        </p:nvSpPr>
        <p:spPr>
          <a:xfrm>
            <a:off x="6095996" y="4328920"/>
            <a:ext cx="5472608" cy="2369880"/>
          </a:xfrm>
          <a:prstGeom prst="rect">
            <a:avLst/>
          </a:prstGeom>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当事故发生前出现频繁的不稳定状态，多个单因子在不同井中的贡献</a:t>
            </a: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度和异常征兆时间点存在差异，</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导致综合考虑后</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增加了虚警率</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在</a:t>
            </a:r>
            <a:r>
              <a:rPr kumimoji="0" lang="zh-CN" altLang="en-US" sz="16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不同</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工况</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下，事故发生前的征兆因子存在明显差异：</a:t>
            </a:r>
            <a:endPar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当钻进工况时出现事故时，效果明显好于其他工况下的卡钻（如</a:t>
            </a: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P4</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井有明显且唯一的高风险告警）。</a:t>
            </a:r>
            <a:endPar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当工况发生变化时（如</a:t>
            </a: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P10H</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井），在下钻中训练模型，在钻进划眼工况中应用时，虚警明显较多。</a:t>
            </a:r>
            <a:endPar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当工况变化复杂时（如</a:t>
            </a: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P11H</a:t>
            </a:r>
            <a:r>
              <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井），事故发生前工况变化时，也存在明显的告警</a:t>
            </a:r>
            <a:r>
              <a:rPr kumimoji="0" lang="zh-CN" altLang="en-US" sz="1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36" name="直接连接符 35"/>
          <p:cNvCxnSpPr/>
          <p:nvPr/>
        </p:nvCxnSpPr>
        <p:spPr>
          <a:xfrm>
            <a:off x="5375920" y="2635104"/>
            <a:ext cx="0" cy="1657992"/>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873674" y="2635104"/>
            <a:ext cx="0" cy="1657992"/>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19936" y="4476108"/>
            <a:ext cx="0" cy="1657992"/>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39" name="矩形 38"/>
          <p:cNvSpPr>
            <a:spLocks noChangeAspect="1"/>
          </p:cNvSpPr>
          <p:nvPr/>
        </p:nvSpPr>
        <p:spPr>
          <a:xfrm>
            <a:off x="5144126" y="2412198"/>
            <a:ext cx="463588"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卡钻</a:t>
            </a:r>
            <a:r>
              <a:rPr kumimoji="0" lang="en-US" altLang="zh-CN" sz="900" b="1" i="0" u="none" strike="noStrike" kern="1200" cap="none" spc="0" normalizeH="0" baseline="3000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9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a:spLocks noChangeAspect="1"/>
          </p:cNvSpPr>
          <p:nvPr/>
        </p:nvSpPr>
        <p:spPr>
          <a:xfrm>
            <a:off x="5288142" y="4248592"/>
            <a:ext cx="463588"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卡钻</a:t>
            </a:r>
            <a:r>
              <a:rPr kumimoji="0" lang="en-US" altLang="zh-CN" sz="900" b="1" i="0" u="none" strike="noStrike" kern="1200" cap="none" spc="0" normalizeH="0" baseline="3000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9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矩形 39"/>
          <p:cNvSpPr>
            <a:spLocks noChangeAspect="1"/>
          </p:cNvSpPr>
          <p:nvPr/>
        </p:nvSpPr>
        <p:spPr>
          <a:xfrm>
            <a:off x="11640616" y="2403820"/>
            <a:ext cx="463588"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卡钻</a:t>
            </a:r>
            <a:r>
              <a:rPr kumimoji="0" lang="en-US" altLang="zh-CN" sz="900" b="1" i="0" u="none" strike="noStrike" kern="1200" cap="none" spc="0" normalizeH="0" baseline="3000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9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6264088" y="1130300"/>
            <a:ext cx="5376528" cy="1457273"/>
          </a:xfrm>
          <a:prstGeom prst="rect">
            <a:avLst/>
          </a:prstGeom>
          <a:solidFill>
            <a:schemeClr val="bg1">
              <a:lumMod val="95000"/>
            </a:schemeClr>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1" name="组合 60"/>
          <p:cNvGrpSpPr>
            <a:grpSpLocks noChangeAspect="1"/>
          </p:cNvGrpSpPr>
          <p:nvPr/>
        </p:nvGrpSpPr>
        <p:grpSpPr>
          <a:xfrm>
            <a:off x="6310703" y="1208732"/>
            <a:ext cx="5234205" cy="1434298"/>
            <a:chOff x="526516" y="3212976"/>
            <a:chExt cx="10682052" cy="2927136"/>
          </a:xfrm>
        </p:grpSpPr>
        <p:pic>
          <p:nvPicPr>
            <p:cNvPr id="62" name="图片 61"/>
            <p:cNvPicPr>
              <a:picLocks noChangeAspect="1"/>
            </p:cNvPicPr>
            <p:nvPr/>
          </p:nvPicPr>
          <p:blipFill rotWithShape="1">
            <a:blip r:embed="rId6"/>
            <a:srcRect l="6053" t="2508" r="5407" b="4718"/>
            <a:stretch/>
          </p:blipFill>
          <p:spPr>
            <a:xfrm>
              <a:off x="7536160" y="3212976"/>
              <a:ext cx="3672408" cy="2322720"/>
            </a:xfrm>
            <a:prstGeom prst="rect">
              <a:avLst/>
            </a:prstGeom>
          </p:spPr>
        </p:pic>
        <p:sp>
          <p:nvSpPr>
            <p:cNvPr id="63" name="矩形 62"/>
            <p:cNvSpPr/>
            <p:nvPr/>
          </p:nvSpPr>
          <p:spPr>
            <a:xfrm>
              <a:off x="8173548" y="5517231"/>
              <a:ext cx="2397637" cy="62288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05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05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异常检测</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Rectangle 3"/>
            <p:cNvSpPr>
              <a:spLocks noChangeArrowheads="1"/>
            </p:cNvSpPr>
            <p:nvPr/>
          </p:nvSpPr>
          <p:spPr bwMode="auto">
            <a:xfrm>
              <a:off x="1154857" y="5403783"/>
              <a:ext cx="3909037" cy="60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05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05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复杂</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情况标注示意图</a:t>
              </a:r>
            </a:p>
          </p:txBody>
        </p:sp>
        <p:grpSp>
          <p:nvGrpSpPr>
            <p:cNvPr id="65" name="组合 64"/>
            <p:cNvGrpSpPr/>
            <p:nvPr/>
          </p:nvGrpSpPr>
          <p:grpSpPr>
            <a:xfrm>
              <a:off x="526516" y="3252061"/>
              <a:ext cx="10466028" cy="1905131"/>
              <a:chOff x="526516" y="3252061"/>
              <a:chExt cx="10466028" cy="1905131"/>
            </a:xfrm>
          </p:grpSpPr>
          <p:pic>
            <p:nvPicPr>
              <p:cNvPr id="66"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516" y="3760767"/>
                <a:ext cx="5165725" cy="1227138"/>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66"/>
              <p:cNvSpPr/>
              <p:nvPr/>
            </p:nvSpPr>
            <p:spPr>
              <a:xfrm>
                <a:off x="7968208" y="3252061"/>
                <a:ext cx="3024336" cy="1905131"/>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任意多边形 67"/>
              <p:cNvSpPr/>
              <p:nvPr/>
            </p:nvSpPr>
            <p:spPr>
              <a:xfrm>
                <a:off x="2279576" y="3280379"/>
                <a:ext cx="5904656" cy="1012717"/>
              </a:xfrm>
              <a:custGeom>
                <a:avLst/>
                <a:gdLst>
                  <a:gd name="connsiteX0" fmla="*/ 0 w 6685280"/>
                  <a:gd name="connsiteY0" fmla="*/ 985520 h 985520"/>
                  <a:gd name="connsiteX1" fmla="*/ 20320 w 6685280"/>
                  <a:gd name="connsiteY1" fmla="*/ 934720 h 985520"/>
                  <a:gd name="connsiteX2" fmla="*/ 40640 w 6685280"/>
                  <a:gd name="connsiteY2" fmla="*/ 904240 h 985520"/>
                  <a:gd name="connsiteX3" fmla="*/ 50800 w 6685280"/>
                  <a:gd name="connsiteY3" fmla="*/ 863600 h 985520"/>
                  <a:gd name="connsiteX4" fmla="*/ 101600 w 6685280"/>
                  <a:gd name="connsiteY4" fmla="*/ 792480 h 985520"/>
                  <a:gd name="connsiteX5" fmla="*/ 132080 w 6685280"/>
                  <a:gd name="connsiteY5" fmla="*/ 772160 h 985520"/>
                  <a:gd name="connsiteX6" fmla="*/ 223520 w 6685280"/>
                  <a:gd name="connsiteY6" fmla="*/ 690880 h 985520"/>
                  <a:gd name="connsiteX7" fmla="*/ 254000 w 6685280"/>
                  <a:gd name="connsiteY7" fmla="*/ 680720 h 985520"/>
                  <a:gd name="connsiteX8" fmla="*/ 325120 w 6685280"/>
                  <a:gd name="connsiteY8" fmla="*/ 619760 h 985520"/>
                  <a:gd name="connsiteX9" fmla="*/ 406400 w 6685280"/>
                  <a:gd name="connsiteY9" fmla="*/ 589280 h 985520"/>
                  <a:gd name="connsiteX10" fmla="*/ 518160 w 6685280"/>
                  <a:gd name="connsiteY10" fmla="*/ 518160 h 985520"/>
                  <a:gd name="connsiteX11" fmla="*/ 548640 w 6685280"/>
                  <a:gd name="connsiteY11" fmla="*/ 497840 h 985520"/>
                  <a:gd name="connsiteX12" fmla="*/ 579120 w 6685280"/>
                  <a:gd name="connsiteY12" fmla="*/ 487680 h 985520"/>
                  <a:gd name="connsiteX13" fmla="*/ 609600 w 6685280"/>
                  <a:gd name="connsiteY13" fmla="*/ 467360 h 985520"/>
                  <a:gd name="connsiteX14" fmla="*/ 660400 w 6685280"/>
                  <a:gd name="connsiteY14" fmla="*/ 447040 h 985520"/>
                  <a:gd name="connsiteX15" fmla="*/ 741680 w 6685280"/>
                  <a:gd name="connsiteY15" fmla="*/ 386080 h 985520"/>
                  <a:gd name="connsiteX16" fmla="*/ 782320 w 6685280"/>
                  <a:gd name="connsiteY16" fmla="*/ 375920 h 985520"/>
                  <a:gd name="connsiteX17" fmla="*/ 883920 w 6685280"/>
                  <a:gd name="connsiteY17" fmla="*/ 314960 h 985520"/>
                  <a:gd name="connsiteX18" fmla="*/ 955040 w 6685280"/>
                  <a:gd name="connsiteY18" fmla="*/ 274320 h 985520"/>
                  <a:gd name="connsiteX19" fmla="*/ 1066800 w 6685280"/>
                  <a:gd name="connsiteY19" fmla="*/ 254000 h 985520"/>
                  <a:gd name="connsiteX20" fmla="*/ 1097280 w 6685280"/>
                  <a:gd name="connsiteY20" fmla="*/ 243840 h 985520"/>
                  <a:gd name="connsiteX21" fmla="*/ 1168400 w 6685280"/>
                  <a:gd name="connsiteY21" fmla="*/ 233680 h 985520"/>
                  <a:gd name="connsiteX22" fmla="*/ 1290320 w 6685280"/>
                  <a:gd name="connsiteY22" fmla="*/ 213360 h 985520"/>
                  <a:gd name="connsiteX23" fmla="*/ 1330960 w 6685280"/>
                  <a:gd name="connsiteY23" fmla="*/ 203200 h 985520"/>
                  <a:gd name="connsiteX24" fmla="*/ 1402080 w 6685280"/>
                  <a:gd name="connsiteY24" fmla="*/ 193040 h 985520"/>
                  <a:gd name="connsiteX25" fmla="*/ 1442720 w 6685280"/>
                  <a:gd name="connsiteY25" fmla="*/ 182880 h 985520"/>
                  <a:gd name="connsiteX26" fmla="*/ 1524000 w 6685280"/>
                  <a:gd name="connsiteY26" fmla="*/ 172720 h 985520"/>
                  <a:gd name="connsiteX27" fmla="*/ 1625600 w 6685280"/>
                  <a:gd name="connsiteY27" fmla="*/ 152400 h 985520"/>
                  <a:gd name="connsiteX28" fmla="*/ 1676400 w 6685280"/>
                  <a:gd name="connsiteY28" fmla="*/ 142240 h 985520"/>
                  <a:gd name="connsiteX29" fmla="*/ 1717040 w 6685280"/>
                  <a:gd name="connsiteY29" fmla="*/ 132080 h 985520"/>
                  <a:gd name="connsiteX30" fmla="*/ 1798320 w 6685280"/>
                  <a:gd name="connsiteY30" fmla="*/ 121920 h 985520"/>
                  <a:gd name="connsiteX31" fmla="*/ 1838960 w 6685280"/>
                  <a:gd name="connsiteY31" fmla="*/ 111760 h 985520"/>
                  <a:gd name="connsiteX32" fmla="*/ 1910080 w 6685280"/>
                  <a:gd name="connsiteY32" fmla="*/ 101600 h 985520"/>
                  <a:gd name="connsiteX33" fmla="*/ 1960880 w 6685280"/>
                  <a:gd name="connsiteY33" fmla="*/ 91440 h 985520"/>
                  <a:gd name="connsiteX34" fmla="*/ 2032000 w 6685280"/>
                  <a:gd name="connsiteY34" fmla="*/ 81280 h 985520"/>
                  <a:gd name="connsiteX35" fmla="*/ 2092960 w 6685280"/>
                  <a:gd name="connsiteY35" fmla="*/ 71120 h 985520"/>
                  <a:gd name="connsiteX36" fmla="*/ 2143760 w 6685280"/>
                  <a:gd name="connsiteY36" fmla="*/ 60960 h 985520"/>
                  <a:gd name="connsiteX37" fmla="*/ 2387600 w 6685280"/>
                  <a:gd name="connsiteY37" fmla="*/ 40640 h 985520"/>
                  <a:gd name="connsiteX38" fmla="*/ 2865120 w 6685280"/>
                  <a:gd name="connsiteY38" fmla="*/ 20320 h 985520"/>
                  <a:gd name="connsiteX39" fmla="*/ 3159760 w 6685280"/>
                  <a:gd name="connsiteY39" fmla="*/ 0 h 985520"/>
                  <a:gd name="connsiteX40" fmla="*/ 4338320 w 6685280"/>
                  <a:gd name="connsiteY40" fmla="*/ 20320 h 985520"/>
                  <a:gd name="connsiteX41" fmla="*/ 4450080 w 6685280"/>
                  <a:gd name="connsiteY41" fmla="*/ 40640 h 985520"/>
                  <a:gd name="connsiteX42" fmla="*/ 4693920 w 6685280"/>
                  <a:gd name="connsiteY42" fmla="*/ 50800 h 985520"/>
                  <a:gd name="connsiteX43" fmla="*/ 4846320 w 6685280"/>
                  <a:gd name="connsiteY43" fmla="*/ 71120 h 985520"/>
                  <a:gd name="connsiteX44" fmla="*/ 5029200 w 6685280"/>
                  <a:gd name="connsiteY44" fmla="*/ 81280 h 985520"/>
                  <a:gd name="connsiteX45" fmla="*/ 5140960 w 6685280"/>
                  <a:gd name="connsiteY45" fmla="*/ 91440 h 985520"/>
                  <a:gd name="connsiteX46" fmla="*/ 5181600 w 6685280"/>
                  <a:gd name="connsiteY46" fmla="*/ 101600 h 985520"/>
                  <a:gd name="connsiteX47" fmla="*/ 5334000 w 6685280"/>
                  <a:gd name="connsiteY47" fmla="*/ 121920 h 985520"/>
                  <a:gd name="connsiteX48" fmla="*/ 5394960 w 6685280"/>
                  <a:gd name="connsiteY48" fmla="*/ 142240 h 985520"/>
                  <a:gd name="connsiteX49" fmla="*/ 5425440 w 6685280"/>
                  <a:gd name="connsiteY49" fmla="*/ 152400 h 985520"/>
                  <a:gd name="connsiteX50" fmla="*/ 5506720 w 6685280"/>
                  <a:gd name="connsiteY50" fmla="*/ 172720 h 985520"/>
                  <a:gd name="connsiteX51" fmla="*/ 5547360 w 6685280"/>
                  <a:gd name="connsiteY51" fmla="*/ 193040 h 985520"/>
                  <a:gd name="connsiteX52" fmla="*/ 5598160 w 6685280"/>
                  <a:gd name="connsiteY52" fmla="*/ 203200 h 985520"/>
                  <a:gd name="connsiteX53" fmla="*/ 5740400 w 6685280"/>
                  <a:gd name="connsiteY53" fmla="*/ 223520 h 985520"/>
                  <a:gd name="connsiteX54" fmla="*/ 5791200 w 6685280"/>
                  <a:gd name="connsiteY54" fmla="*/ 233680 h 985520"/>
                  <a:gd name="connsiteX55" fmla="*/ 5831840 w 6685280"/>
                  <a:gd name="connsiteY55" fmla="*/ 243840 h 985520"/>
                  <a:gd name="connsiteX56" fmla="*/ 5994400 w 6685280"/>
                  <a:gd name="connsiteY56" fmla="*/ 264160 h 985520"/>
                  <a:gd name="connsiteX57" fmla="*/ 6065520 w 6685280"/>
                  <a:gd name="connsiteY57" fmla="*/ 274320 h 985520"/>
                  <a:gd name="connsiteX58" fmla="*/ 6106160 w 6685280"/>
                  <a:gd name="connsiteY58" fmla="*/ 284480 h 985520"/>
                  <a:gd name="connsiteX59" fmla="*/ 6410960 w 6685280"/>
                  <a:gd name="connsiteY59" fmla="*/ 304800 h 985520"/>
                  <a:gd name="connsiteX60" fmla="*/ 6512560 w 6685280"/>
                  <a:gd name="connsiteY60" fmla="*/ 314960 h 985520"/>
                  <a:gd name="connsiteX61" fmla="*/ 6624320 w 6685280"/>
                  <a:gd name="connsiteY61" fmla="*/ 335280 h 985520"/>
                  <a:gd name="connsiteX62" fmla="*/ 6685280 w 6685280"/>
                  <a:gd name="connsiteY62" fmla="*/ 335280 h 9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685280" h="985520">
                    <a:moveTo>
                      <a:pt x="0" y="985520"/>
                    </a:moveTo>
                    <a:cubicBezTo>
                      <a:pt x="6773" y="968587"/>
                      <a:pt x="12164" y="951032"/>
                      <a:pt x="20320" y="934720"/>
                    </a:cubicBezTo>
                    <a:cubicBezTo>
                      <a:pt x="25781" y="923798"/>
                      <a:pt x="35830" y="915463"/>
                      <a:pt x="40640" y="904240"/>
                    </a:cubicBezTo>
                    <a:cubicBezTo>
                      <a:pt x="46141" y="891405"/>
                      <a:pt x="45299" y="876435"/>
                      <a:pt x="50800" y="863600"/>
                    </a:cubicBezTo>
                    <a:cubicBezTo>
                      <a:pt x="55127" y="853504"/>
                      <a:pt x="98998" y="795082"/>
                      <a:pt x="101600" y="792480"/>
                    </a:cubicBezTo>
                    <a:cubicBezTo>
                      <a:pt x="110234" y="783846"/>
                      <a:pt x="122890" y="780201"/>
                      <a:pt x="132080" y="772160"/>
                    </a:cubicBezTo>
                    <a:cubicBezTo>
                      <a:pt x="170956" y="738143"/>
                      <a:pt x="180620" y="715394"/>
                      <a:pt x="223520" y="690880"/>
                    </a:cubicBezTo>
                    <a:cubicBezTo>
                      <a:pt x="232819" y="685567"/>
                      <a:pt x="243840" y="684107"/>
                      <a:pt x="254000" y="680720"/>
                    </a:cubicBezTo>
                    <a:cubicBezTo>
                      <a:pt x="277707" y="660400"/>
                      <a:pt x="299140" y="637080"/>
                      <a:pt x="325120" y="619760"/>
                    </a:cubicBezTo>
                    <a:cubicBezTo>
                      <a:pt x="337269" y="611661"/>
                      <a:pt x="387154" y="595695"/>
                      <a:pt x="406400" y="589280"/>
                    </a:cubicBezTo>
                    <a:cubicBezTo>
                      <a:pt x="479021" y="534814"/>
                      <a:pt x="415991" y="579462"/>
                      <a:pt x="518160" y="518160"/>
                    </a:cubicBezTo>
                    <a:cubicBezTo>
                      <a:pt x="528631" y="511878"/>
                      <a:pt x="537718" y="503301"/>
                      <a:pt x="548640" y="497840"/>
                    </a:cubicBezTo>
                    <a:cubicBezTo>
                      <a:pt x="558219" y="493051"/>
                      <a:pt x="569541" y="492469"/>
                      <a:pt x="579120" y="487680"/>
                    </a:cubicBezTo>
                    <a:cubicBezTo>
                      <a:pt x="590042" y="482219"/>
                      <a:pt x="598678" y="472821"/>
                      <a:pt x="609600" y="467360"/>
                    </a:cubicBezTo>
                    <a:cubicBezTo>
                      <a:pt x="625912" y="459204"/>
                      <a:pt x="644761" y="456423"/>
                      <a:pt x="660400" y="447040"/>
                    </a:cubicBezTo>
                    <a:cubicBezTo>
                      <a:pt x="671442" y="440415"/>
                      <a:pt x="720914" y="394980"/>
                      <a:pt x="741680" y="386080"/>
                    </a:cubicBezTo>
                    <a:cubicBezTo>
                      <a:pt x="754515" y="380579"/>
                      <a:pt x="768773" y="379307"/>
                      <a:pt x="782320" y="375920"/>
                    </a:cubicBezTo>
                    <a:cubicBezTo>
                      <a:pt x="931445" y="276503"/>
                      <a:pt x="774574" y="377443"/>
                      <a:pt x="883920" y="314960"/>
                    </a:cubicBezTo>
                    <a:cubicBezTo>
                      <a:pt x="915135" y="297123"/>
                      <a:pt x="918197" y="286601"/>
                      <a:pt x="955040" y="274320"/>
                    </a:cubicBezTo>
                    <a:cubicBezTo>
                      <a:pt x="973530" y="268157"/>
                      <a:pt x="1051447" y="257412"/>
                      <a:pt x="1066800" y="254000"/>
                    </a:cubicBezTo>
                    <a:cubicBezTo>
                      <a:pt x="1077255" y="251677"/>
                      <a:pt x="1086778" y="245940"/>
                      <a:pt x="1097280" y="243840"/>
                    </a:cubicBezTo>
                    <a:cubicBezTo>
                      <a:pt x="1120762" y="239144"/>
                      <a:pt x="1144693" y="237067"/>
                      <a:pt x="1168400" y="233680"/>
                    </a:cubicBezTo>
                    <a:cubicBezTo>
                      <a:pt x="1236462" y="210993"/>
                      <a:pt x="1163930" y="232805"/>
                      <a:pt x="1290320" y="213360"/>
                    </a:cubicBezTo>
                    <a:cubicBezTo>
                      <a:pt x="1304121" y="211237"/>
                      <a:pt x="1317222" y="205698"/>
                      <a:pt x="1330960" y="203200"/>
                    </a:cubicBezTo>
                    <a:cubicBezTo>
                      <a:pt x="1354521" y="198916"/>
                      <a:pt x="1378519" y="197324"/>
                      <a:pt x="1402080" y="193040"/>
                    </a:cubicBezTo>
                    <a:cubicBezTo>
                      <a:pt x="1415818" y="190542"/>
                      <a:pt x="1428946" y="185176"/>
                      <a:pt x="1442720" y="182880"/>
                    </a:cubicBezTo>
                    <a:cubicBezTo>
                      <a:pt x="1469653" y="178391"/>
                      <a:pt x="1497067" y="177209"/>
                      <a:pt x="1524000" y="172720"/>
                    </a:cubicBezTo>
                    <a:cubicBezTo>
                      <a:pt x="1558067" y="167042"/>
                      <a:pt x="1591733" y="159173"/>
                      <a:pt x="1625600" y="152400"/>
                    </a:cubicBezTo>
                    <a:cubicBezTo>
                      <a:pt x="1642533" y="149013"/>
                      <a:pt x="1659647" y="146428"/>
                      <a:pt x="1676400" y="142240"/>
                    </a:cubicBezTo>
                    <a:cubicBezTo>
                      <a:pt x="1689947" y="138853"/>
                      <a:pt x="1703266" y="134376"/>
                      <a:pt x="1717040" y="132080"/>
                    </a:cubicBezTo>
                    <a:cubicBezTo>
                      <a:pt x="1743973" y="127591"/>
                      <a:pt x="1771387" y="126409"/>
                      <a:pt x="1798320" y="121920"/>
                    </a:cubicBezTo>
                    <a:cubicBezTo>
                      <a:pt x="1812094" y="119624"/>
                      <a:pt x="1825222" y="114258"/>
                      <a:pt x="1838960" y="111760"/>
                    </a:cubicBezTo>
                    <a:cubicBezTo>
                      <a:pt x="1862521" y="107476"/>
                      <a:pt x="1886458" y="105537"/>
                      <a:pt x="1910080" y="101600"/>
                    </a:cubicBezTo>
                    <a:cubicBezTo>
                      <a:pt x="1927114" y="98761"/>
                      <a:pt x="1943846" y="94279"/>
                      <a:pt x="1960880" y="91440"/>
                    </a:cubicBezTo>
                    <a:cubicBezTo>
                      <a:pt x="1984502" y="87503"/>
                      <a:pt x="2008331" y="84921"/>
                      <a:pt x="2032000" y="81280"/>
                    </a:cubicBezTo>
                    <a:cubicBezTo>
                      <a:pt x="2052361" y="78148"/>
                      <a:pt x="2072692" y="74805"/>
                      <a:pt x="2092960" y="71120"/>
                    </a:cubicBezTo>
                    <a:cubicBezTo>
                      <a:pt x="2109950" y="68031"/>
                      <a:pt x="2126692" y="63586"/>
                      <a:pt x="2143760" y="60960"/>
                    </a:cubicBezTo>
                    <a:cubicBezTo>
                      <a:pt x="2229341" y="47794"/>
                      <a:pt x="2296359" y="45091"/>
                      <a:pt x="2387600" y="40640"/>
                    </a:cubicBezTo>
                    <a:lnTo>
                      <a:pt x="2865120" y="20320"/>
                    </a:lnTo>
                    <a:cubicBezTo>
                      <a:pt x="2963397" y="14539"/>
                      <a:pt x="3159760" y="0"/>
                      <a:pt x="3159760" y="0"/>
                    </a:cubicBezTo>
                    <a:lnTo>
                      <a:pt x="4338320" y="20320"/>
                    </a:lnTo>
                    <a:cubicBezTo>
                      <a:pt x="4376134" y="22276"/>
                      <a:pt x="4412354" y="37406"/>
                      <a:pt x="4450080" y="40640"/>
                    </a:cubicBezTo>
                    <a:cubicBezTo>
                      <a:pt x="4531133" y="47587"/>
                      <a:pt x="4612640" y="47413"/>
                      <a:pt x="4693920" y="50800"/>
                    </a:cubicBezTo>
                    <a:cubicBezTo>
                      <a:pt x="4744720" y="57573"/>
                      <a:pt x="4795281" y="66480"/>
                      <a:pt x="4846320" y="71120"/>
                    </a:cubicBezTo>
                    <a:cubicBezTo>
                      <a:pt x="4907123" y="76648"/>
                      <a:pt x="4968291" y="77079"/>
                      <a:pt x="5029200" y="81280"/>
                    </a:cubicBezTo>
                    <a:cubicBezTo>
                      <a:pt x="5066518" y="83854"/>
                      <a:pt x="5103707" y="88053"/>
                      <a:pt x="5140960" y="91440"/>
                    </a:cubicBezTo>
                    <a:cubicBezTo>
                      <a:pt x="5154507" y="94827"/>
                      <a:pt x="5167799" y="99477"/>
                      <a:pt x="5181600" y="101600"/>
                    </a:cubicBezTo>
                    <a:cubicBezTo>
                      <a:pt x="5225574" y="108365"/>
                      <a:pt x="5288427" y="110527"/>
                      <a:pt x="5334000" y="121920"/>
                    </a:cubicBezTo>
                    <a:cubicBezTo>
                      <a:pt x="5354780" y="127115"/>
                      <a:pt x="5374640" y="135467"/>
                      <a:pt x="5394960" y="142240"/>
                    </a:cubicBezTo>
                    <a:cubicBezTo>
                      <a:pt x="5405120" y="145627"/>
                      <a:pt x="5415050" y="149803"/>
                      <a:pt x="5425440" y="152400"/>
                    </a:cubicBezTo>
                    <a:cubicBezTo>
                      <a:pt x="5452533" y="159173"/>
                      <a:pt x="5481741" y="160231"/>
                      <a:pt x="5506720" y="172720"/>
                    </a:cubicBezTo>
                    <a:cubicBezTo>
                      <a:pt x="5520267" y="179493"/>
                      <a:pt x="5532992" y="188251"/>
                      <a:pt x="5547360" y="193040"/>
                    </a:cubicBezTo>
                    <a:cubicBezTo>
                      <a:pt x="5563743" y="198501"/>
                      <a:pt x="5581103" y="200507"/>
                      <a:pt x="5598160" y="203200"/>
                    </a:cubicBezTo>
                    <a:cubicBezTo>
                      <a:pt x="5645469" y="210670"/>
                      <a:pt x="5693435" y="214127"/>
                      <a:pt x="5740400" y="223520"/>
                    </a:cubicBezTo>
                    <a:cubicBezTo>
                      <a:pt x="5757333" y="226907"/>
                      <a:pt x="5774343" y="229934"/>
                      <a:pt x="5791200" y="233680"/>
                    </a:cubicBezTo>
                    <a:cubicBezTo>
                      <a:pt x="5804831" y="236709"/>
                      <a:pt x="5818031" y="241769"/>
                      <a:pt x="5831840" y="243840"/>
                    </a:cubicBezTo>
                    <a:cubicBezTo>
                      <a:pt x="5885844" y="251941"/>
                      <a:pt x="5940340" y="256437"/>
                      <a:pt x="5994400" y="264160"/>
                    </a:cubicBezTo>
                    <a:cubicBezTo>
                      <a:pt x="6018107" y="267547"/>
                      <a:pt x="6041959" y="270036"/>
                      <a:pt x="6065520" y="274320"/>
                    </a:cubicBezTo>
                    <a:cubicBezTo>
                      <a:pt x="6079258" y="276818"/>
                      <a:pt x="6092319" y="282635"/>
                      <a:pt x="6106160" y="284480"/>
                    </a:cubicBezTo>
                    <a:cubicBezTo>
                      <a:pt x="6200077" y="297002"/>
                      <a:pt x="6321839" y="298654"/>
                      <a:pt x="6410960" y="304800"/>
                    </a:cubicBezTo>
                    <a:cubicBezTo>
                      <a:pt x="6444915" y="307142"/>
                      <a:pt x="6478823" y="310462"/>
                      <a:pt x="6512560" y="314960"/>
                    </a:cubicBezTo>
                    <a:cubicBezTo>
                      <a:pt x="6569260" y="322520"/>
                      <a:pt x="6563385" y="330202"/>
                      <a:pt x="6624320" y="335280"/>
                    </a:cubicBezTo>
                    <a:cubicBezTo>
                      <a:pt x="6644570" y="336967"/>
                      <a:pt x="6664960" y="335280"/>
                      <a:pt x="6685280" y="335280"/>
                    </a:cubicBezTo>
                  </a:path>
                </a:pathLst>
              </a:custGeom>
              <a:noFill/>
              <a:ln>
                <a:solidFill>
                  <a:srgbClr val="00B050"/>
                </a:solidFill>
                <a:prstDash val="lg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pic>
        <p:nvPicPr>
          <p:cNvPr id="51" name="图片 50"/>
          <p:cNvPicPr>
            <a:picLocks noChangeAspect="1"/>
          </p:cNvPicPr>
          <p:nvPr/>
        </p:nvPicPr>
        <p:blipFill>
          <a:blip r:embed="rId8"/>
          <a:stretch>
            <a:fillRect/>
          </a:stretch>
        </p:blipFill>
        <p:spPr>
          <a:xfrm>
            <a:off x="5590879" y="1104088"/>
            <a:ext cx="6121745" cy="1532824"/>
          </a:xfrm>
          <a:prstGeom prst="rect">
            <a:avLst/>
          </a:prstGeom>
        </p:spPr>
      </p:pic>
    </p:spTree>
    <p:extLst>
      <p:ext uri="{BB962C8B-B14F-4D97-AF65-F5344CB8AC3E}">
        <p14:creationId xmlns:p14="http://schemas.microsoft.com/office/powerpoint/2010/main" val="23635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1.3 </a:t>
            </a:r>
            <a:r>
              <a:rPr lang="zh-CN" altLang="en-US" sz="2000" b="1" dirty="0" smtClean="0"/>
              <a:t>事故预警系统</a:t>
            </a:r>
            <a:endParaRPr lang="en-US" altLang="zh-CN" sz="2000" b="1" dirty="0" smtClean="0"/>
          </a:p>
          <a:p>
            <a:r>
              <a:rPr lang="zh-CN" altLang="en-US" sz="1400" dirty="0"/>
              <a:t>总结</a:t>
            </a:r>
            <a:r>
              <a:rPr lang="en-US" altLang="zh-CN" sz="1400" dirty="0" smtClean="0"/>
              <a:t>——</a:t>
            </a:r>
            <a:r>
              <a:rPr lang="zh-CN" altLang="en-US" sz="1400" b="1" dirty="0"/>
              <a:t>综合风险指数</a:t>
            </a:r>
            <a:r>
              <a:rPr lang="zh-CN" altLang="en-US" sz="1400" dirty="0"/>
              <a:t>（</a:t>
            </a:r>
            <a:r>
              <a:rPr lang="en-US" altLang="zh-CN" sz="1400" dirty="0"/>
              <a:t>Comprehensive Risk Index, CRI</a:t>
            </a:r>
            <a:r>
              <a:rPr lang="zh-CN" altLang="en-US" sz="1400" dirty="0" smtClean="0"/>
              <a:t>）</a:t>
            </a:r>
            <a:endParaRPr lang="en-US" altLang="zh-CN" sz="1200" dirty="0" smtClean="0"/>
          </a:p>
          <a:p>
            <a:pPr marL="457200" lvl="1" indent="0">
              <a:buNone/>
            </a:pPr>
            <a:r>
              <a:rPr lang="zh-CN" altLang="en-US" sz="1200" dirty="0" smtClean="0"/>
              <a:t>难点：</a:t>
            </a:r>
            <a:endParaRPr lang="en-US" altLang="zh-CN" sz="1200" dirty="0" smtClean="0"/>
          </a:p>
          <a:p>
            <a:pPr lvl="1">
              <a:buFont typeface="+mj-ea"/>
              <a:buAutoNum type="circleNumDbPlain"/>
            </a:pPr>
            <a:r>
              <a:rPr lang="zh-CN" altLang="en-US" sz="1200" dirty="0" smtClean="0"/>
              <a:t>单因子</a:t>
            </a:r>
            <a:r>
              <a:rPr lang="zh-CN" altLang="en-US" sz="1200" b="1" dirty="0" smtClean="0">
                <a:solidFill>
                  <a:srgbClr val="FF0000"/>
                </a:solidFill>
              </a:rPr>
              <a:t>预测模型的超参数测试筛选</a:t>
            </a:r>
            <a:endParaRPr lang="en-US" altLang="zh-CN" sz="1200" b="1" dirty="0" smtClean="0">
              <a:solidFill>
                <a:srgbClr val="FF0000"/>
              </a:solidFill>
            </a:endParaRPr>
          </a:p>
          <a:p>
            <a:pPr lvl="1">
              <a:buFont typeface="+mj-ea"/>
              <a:buAutoNum type="circleNumDbPlain"/>
            </a:pPr>
            <a:r>
              <a:rPr lang="zh-CN" altLang="en-US" sz="1200" dirty="0" smtClean="0"/>
              <a:t>与某类型事故关联的主要因子、次要因子的筛选</a:t>
            </a:r>
            <a:endParaRPr lang="en-US" altLang="zh-CN" sz="1200" dirty="0" smtClean="0"/>
          </a:p>
          <a:p>
            <a:pPr lvl="1">
              <a:buFont typeface="+mj-ea"/>
              <a:buAutoNum type="circleNumDbPlain"/>
            </a:pPr>
            <a:r>
              <a:rPr lang="zh-CN" altLang="en-US" sz="1200" dirty="0" smtClean="0"/>
              <a:t>不同井的各单因子异常检测</a:t>
            </a:r>
            <a:r>
              <a:rPr lang="zh-CN" altLang="en-US" sz="1200" b="1" dirty="0" smtClean="0">
                <a:solidFill>
                  <a:srgbClr val="FF0000"/>
                </a:solidFill>
              </a:rPr>
              <a:t>告警存在时间点的差异</a:t>
            </a:r>
            <a:r>
              <a:rPr lang="zh-CN" altLang="en-US" sz="1200" dirty="0" smtClean="0"/>
              <a:t>，</a:t>
            </a:r>
            <a:r>
              <a:rPr lang="en-US" altLang="zh-CN" sz="1200" dirty="0" smtClean="0"/>
              <a:t>CRI</a:t>
            </a:r>
          </a:p>
          <a:p>
            <a:pPr lvl="1">
              <a:buFont typeface="+mj-ea"/>
              <a:buAutoNum type="circleNumDbPlain"/>
            </a:pPr>
            <a:r>
              <a:rPr lang="zh-CN" altLang="en-US" sz="1200" dirty="0" smtClean="0"/>
              <a:t>各个因子权重确定</a:t>
            </a:r>
            <a:endParaRPr lang="en-US" altLang="zh-CN" sz="1200" dirty="0" smtClean="0"/>
          </a:p>
          <a:p>
            <a:pPr marL="457200" lvl="1" indent="0">
              <a:buNone/>
            </a:pPr>
            <a:r>
              <a:rPr lang="zh-CN" altLang="en-US" sz="1200" dirty="0" smtClean="0"/>
              <a:t>优点：</a:t>
            </a:r>
            <a:endParaRPr lang="en-US" altLang="zh-CN" sz="1200" dirty="0" smtClean="0"/>
          </a:p>
          <a:p>
            <a:pPr lvl="1"/>
            <a:r>
              <a:rPr lang="zh-CN" altLang="en-US" sz="1200" dirty="0" smtClean="0"/>
              <a:t>通过控制权重，适应个别参数在不同井间的差异（同类参数如泥浆池</a:t>
            </a:r>
            <a:r>
              <a:rPr lang="en-US" altLang="zh-CN" sz="1200" dirty="0" smtClean="0"/>
              <a:t>1/2/3</a:t>
            </a:r>
            <a:r>
              <a:rPr lang="zh-CN" altLang="en-US" sz="1200" dirty="0" smtClean="0"/>
              <a:t>）</a:t>
            </a:r>
            <a:endParaRPr lang="en-US" altLang="zh-CN" sz="1200" dirty="0" smtClean="0"/>
          </a:p>
          <a:p>
            <a:pPr lvl="1"/>
            <a:r>
              <a:rPr lang="zh-CN" altLang="en-US" sz="1200" dirty="0" smtClean="0"/>
              <a:t>通过控制权重，可以切换模型因子个数（单</a:t>
            </a:r>
            <a:r>
              <a:rPr lang="en-US" altLang="zh-CN" sz="1200" dirty="0" smtClean="0"/>
              <a:t>/</a:t>
            </a:r>
            <a:r>
              <a:rPr lang="zh-CN" altLang="en-US" sz="1200" dirty="0" smtClean="0"/>
              <a:t>多因子预警</a:t>
            </a:r>
            <a:r>
              <a:rPr lang="zh-CN" altLang="en-US" sz="1200" dirty="0"/>
              <a:t>） </a:t>
            </a:r>
            <a:r>
              <a:rPr lang="zh-CN" altLang="en-US" sz="1200" dirty="0" smtClean="0"/>
              <a:t>，尤其适用于物理含义不同的</a:t>
            </a:r>
            <a:r>
              <a:rPr lang="zh-CN" altLang="en-US" sz="1200" dirty="0"/>
              <a:t>参数</a:t>
            </a:r>
            <a:endParaRPr lang="en-US" altLang="zh-CN" sz="1200" dirty="0" smtClean="0"/>
          </a:p>
          <a:p>
            <a:pPr lvl="1"/>
            <a:r>
              <a:rPr lang="zh-CN" altLang="en-US" sz="1200" dirty="0" smtClean="0"/>
              <a:t>预警模块可行性高（整个预警的复杂部分均在异常检测模块）</a:t>
            </a:r>
            <a:endParaRPr lang="en-US" altLang="zh-CN" sz="1200" dirty="0"/>
          </a:p>
        </p:txBody>
      </p:sp>
      <p:pic>
        <p:nvPicPr>
          <p:cNvPr id="7" name="图片 6"/>
          <p:cNvPicPr>
            <a:picLocks noChangeAspect="1"/>
          </p:cNvPicPr>
          <p:nvPr/>
        </p:nvPicPr>
        <p:blipFill>
          <a:blip r:embed="rId3"/>
          <a:stretch>
            <a:fillRect/>
          </a:stretch>
        </p:blipFill>
        <p:spPr>
          <a:xfrm>
            <a:off x="7752644" y="2572581"/>
            <a:ext cx="4103996" cy="2520000"/>
          </a:xfrm>
          <a:prstGeom prst="rect">
            <a:avLst/>
          </a:prstGeom>
        </p:spPr>
      </p:pic>
      <p:sp>
        <p:nvSpPr>
          <p:cNvPr id="9" name="矩形 8"/>
          <p:cNvSpPr>
            <a:spLocks noChangeAspect="1"/>
          </p:cNvSpPr>
          <p:nvPr/>
        </p:nvSpPr>
        <p:spPr>
          <a:xfrm>
            <a:off x="8400251" y="5132405"/>
            <a:ext cx="2808782"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CRI</a:t>
            </a: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指数的事故风险预警</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82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下一步计划</a:t>
            </a:r>
          </a:p>
        </p:txBody>
      </p:sp>
      <p:sp>
        <p:nvSpPr>
          <p:cNvPr id="3" name="内容占位符 2"/>
          <p:cNvSpPr>
            <a:spLocks noGrp="1"/>
          </p:cNvSpPr>
          <p:nvPr>
            <p:ph idx="1"/>
          </p:nvPr>
        </p:nvSpPr>
        <p:spPr>
          <a:xfrm>
            <a:off x="658800" y="1569600"/>
            <a:ext cx="10860100" cy="4525963"/>
          </a:xfrm>
        </p:spPr>
        <p:txBody>
          <a:bodyPr>
            <a:normAutofit/>
          </a:bodyPr>
          <a:lstStyle/>
          <a:p>
            <a:pPr marL="342900" indent="-342900">
              <a:buFont typeface="+mj-lt"/>
              <a:buAutoNum type="arabicPeriod"/>
            </a:pPr>
            <a:r>
              <a:rPr lang="zh-CN" altLang="en-US" dirty="0" smtClean="0"/>
              <a:t>异常预警：借助实现的风险评估模型，进一步测试并验证其在其他井的预警效果，积累事故预警模型的井间迁移经验。</a:t>
            </a:r>
            <a:endParaRPr lang="en-US" altLang="zh-CN" dirty="0" smtClean="0"/>
          </a:p>
        </p:txBody>
      </p:sp>
    </p:spTree>
    <p:extLst>
      <p:ext uri="{BB962C8B-B14F-4D97-AF65-F5344CB8AC3E}">
        <p14:creationId xmlns:p14="http://schemas.microsoft.com/office/powerpoint/2010/main" val="23524108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50"/>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谢谢！</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122985024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latin typeface="华文新魏" panose="02010800040101010101" pitchFamily="2" charset="-122"/>
                <a:ea typeface="华文新魏" panose="02010800040101010101" pitchFamily="2" charset="-122"/>
              </a:rPr>
              <a:t>钻井事故预测工作进展</a:t>
            </a:r>
          </a:p>
        </p:txBody>
      </p:sp>
      <p:sp>
        <p:nvSpPr>
          <p:cNvPr id="3" name="副标题 2"/>
          <p:cNvSpPr>
            <a:spLocks noGrp="1"/>
          </p:cNvSpPr>
          <p:nvPr>
            <p:ph type="subTitle" idx="1"/>
          </p:nvPr>
        </p:nvSpPr>
        <p:spPr>
          <a:xfrm>
            <a:off x="7486918" y="3782343"/>
            <a:ext cx="3339921" cy="433342"/>
          </a:xfrm>
        </p:spPr>
        <p:txBody>
          <a:bodyPr/>
          <a:lstStyle/>
          <a:p>
            <a:r>
              <a:rPr lang="en-US" altLang="zh-CN" dirty="0"/>
              <a:t>2020-07-05</a:t>
            </a:r>
            <a:endParaRPr lang="zh-CN" altLang="en-US" dirty="0"/>
          </a:p>
        </p:txBody>
      </p:sp>
    </p:spTree>
    <p:extLst>
      <p:ext uri="{BB962C8B-B14F-4D97-AF65-F5344CB8AC3E}">
        <p14:creationId xmlns:p14="http://schemas.microsoft.com/office/powerpoint/2010/main" val="621873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zh-CN" altLang="en-US" sz="2400" dirty="0">
                <a:latin typeface="黑体" panose="02010609060101010101" pitchFamily="49" charset="-122"/>
                <a:ea typeface="黑体" panose="02010609060101010101" pitchFamily="49" charset="-122"/>
              </a:rPr>
              <a:t>重构特征</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ARMA</a:t>
            </a:r>
            <a:r>
              <a:rPr lang="zh-CN" altLang="en-US" sz="2400" dirty="0">
                <a:latin typeface="黑体" panose="02010609060101010101" pitchFamily="49" charset="-122"/>
                <a:ea typeface="黑体" panose="02010609060101010101" pitchFamily="49" charset="-122"/>
              </a:rPr>
              <a:t>算法</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异常检测算法</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
        <p:nvSpPr>
          <p:cNvPr id="16" name="右箭头 15"/>
          <p:cNvSpPr/>
          <p:nvPr/>
        </p:nvSpPr>
        <p:spPr>
          <a:xfrm>
            <a:off x="3555545" y="1676599"/>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096000" y="1525123"/>
            <a:ext cx="3561071"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对比、频域、主成分特征</a:t>
            </a:r>
          </a:p>
        </p:txBody>
      </p:sp>
      <p:sp>
        <p:nvSpPr>
          <p:cNvPr id="20" name="标题 1"/>
          <p:cNvSpPr txBox="1">
            <a:spLocks/>
          </p:cNvSpPr>
          <p:nvPr/>
        </p:nvSpPr>
        <p:spPr>
          <a:xfrm>
            <a:off x="6096000" y="2358362"/>
            <a:ext cx="2923762" cy="6671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重构特征预测</a:t>
            </a:r>
          </a:p>
        </p:txBody>
      </p:sp>
      <p:sp>
        <p:nvSpPr>
          <p:cNvPr id="21" name="标题 1"/>
          <p:cNvSpPr txBox="1">
            <a:spLocks/>
          </p:cNvSpPr>
          <p:nvPr/>
        </p:nvSpPr>
        <p:spPr>
          <a:xfrm>
            <a:off x="5285959" y="2957341"/>
            <a:ext cx="4706380" cy="124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半监督</a:t>
            </a:r>
            <a:r>
              <a:rPr kumimoji="0" lang="en-US" altLang="zh-CN"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a:t>
            </a: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无监督</a:t>
            </a:r>
            <a:endParaRPr kumimoji="0" lang="en-US" altLang="zh-CN"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a:t>
            </a:r>
            <a:r>
              <a:rPr kumimoji="0" lang="en-US" altLang="zh-CN"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10</a:t>
            </a: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种）</a:t>
            </a:r>
          </a:p>
        </p:txBody>
      </p:sp>
      <p:sp>
        <p:nvSpPr>
          <p:cNvPr id="22" name="右弧形箭头 21"/>
          <p:cNvSpPr/>
          <p:nvPr/>
        </p:nvSpPr>
        <p:spPr>
          <a:xfrm>
            <a:off x="9709724" y="1637620"/>
            <a:ext cx="2214422" cy="39873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sp>
        <p:nvSpPr>
          <p:cNvPr id="23" name="矩形: 圆角 22">
            <a:extLst>
              <a:ext uri="{FF2B5EF4-FFF2-40B4-BE49-F238E27FC236}">
                <a16:creationId xmlns:a16="http://schemas.microsoft.com/office/drawing/2014/main" id="{CC4E03F7-1D74-4201-B5B1-D76926ED5832}"/>
              </a:ext>
            </a:extLst>
          </p:cNvPr>
          <p:cNvSpPr/>
          <p:nvPr/>
        </p:nvSpPr>
        <p:spPr>
          <a:xfrm>
            <a:off x="761389" y="3136291"/>
            <a:ext cx="8996103" cy="1131434"/>
          </a:xfrm>
          <a:prstGeom prst="round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5688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pic>
        <p:nvPicPr>
          <p:cNvPr id="27" name="图片 26">
            <a:extLst>
              <a:ext uri="{FF2B5EF4-FFF2-40B4-BE49-F238E27FC236}">
                <a16:creationId xmlns:a16="http://schemas.microsoft.com/office/drawing/2014/main" id="{E3C21BC3-6D9F-4705-B7A2-AC370AD54442}"/>
              </a:ext>
            </a:extLst>
          </p:cNvPr>
          <p:cNvPicPr>
            <a:picLocks noChangeAspect="1"/>
          </p:cNvPicPr>
          <p:nvPr/>
        </p:nvPicPr>
        <p:blipFill>
          <a:blip r:embed="rId2"/>
          <a:stretch>
            <a:fillRect/>
          </a:stretch>
        </p:blipFill>
        <p:spPr>
          <a:xfrm>
            <a:off x="203848" y="1528411"/>
            <a:ext cx="7696567" cy="4361013"/>
          </a:xfrm>
          <a:prstGeom prst="rect">
            <a:avLst/>
          </a:prstGeom>
        </p:spPr>
      </p:pic>
      <p:pic>
        <p:nvPicPr>
          <p:cNvPr id="28" name="图片 27">
            <a:extLst>
              <a:ext uri="{FF2B5EF4-FFF2-40B4-BE49-F238E27FC236}">
                <a16:creationId xmlns:a16="http://schemas.microsoft.com/office/drawing/2014/main" id="{7C5DD5CF-3DA0-4D03-AE82-22160CF16430}"/>
              </a:ext>
            </a:extLst>
          </p:cNvPr>
          <p:cNvPicPr>
            <a:picLocks noChangeAspect="1"/>
          </p:cNvPicPr>
          <p:nvPr/>
        </p:nvPicPr>
        <p:blipFill>
          <a:blip r:embed="rId3"/>
          <a:stretch>
            <a:fillRect/>
          </a:stretch>
        </p:blipFill>
        <p:spPr>
          <a:xfrm>
            <a:off x="7869007" y="1528411"/>
            <a:ext cx="4322993" cy="4101737"/>
          </a:xfrm>
          <a:prstGeom prst="rect">
            <a:avLst/>
          </a:prstGeom>
        </p:spPr>
      </p:pic>
    </p:spTree>
    <p:extLst>
      <p:ext uri="{BB962C8B-B14F-4D97-AF65-F5344CB8AC3E}">
        <p14:creationId xmlns:p14="http://schemas.microsoft.com/office/powerpoint/2010/main" val="3403799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pic>
        <p:nvPicPr>
          <p:cNvPr id="28" name="图片 27">
            <a:extLst>
              <a:ext uri="{FF2B5EF4-FFF2-40B4-BE49-F238E27FC236}">
                <a16:creationId xmlns:a16="http://schemas.microsoft.com/office/drawing/2014/main" id="{7C5DD5CF-3DA0-4D03-AE82-22160CF16430}"/>
              </a:ext>
            </a:extLst>
          </p:cNvPr>
          <p:cNvPicPr>
            <a:picLocks noChangeAspect="1"/>
          </p:cNvPicPr>
          <p:nvPr/>
        </p:nvPicPr>
        <p:blipFill>
          <a:blip r:embed="rId2"/>
          <a:stretch>
            <a:fillRect/>
          </a:stretch>
        </p:blipFill>
        <p:spPr>
          <a:xfrm>
            <a:off x="6689367" y="1690688"/>
            <a:ext cx="4322993" cy="4101737"/>
          </a:xfrm>
          <a:prstGeom prst="rect">
            <a:avLst/>
          </a:prstGeom>
        </p:spPr>
      </p:pic>
      <p:pic>
        <p:nvPicPr>
          <p:cNvPr id="3" name="图片 2">
            <a:extLst>
              <a:ext uri="{FF2B5EF4-FFF2-40B4-BE49-F238E27FC236}">
                <a16:creationId xmlns:a16="http://schemas.microsoft.com/office/drawing/2014/main" id="{03CF7E38-F339-476A-964C-80DE81B2119E}"/>
              </a:ext>
            </a:extLst>
          </p:cNvPr>
          <p:cNvPicPr>
            <a:picLocks noChangeAspect="1"/>
          </p:cNvPicPr>
          <p:nvPr/>
        </p:nvPicPr>
        <p:blipFill>
          <a:blip r:embed="rId3"/>
          <a:stretch>
            <a:fillRect/>
          </a:stretch>
        </p:blipFill>
        <p:spPr>
          <a:xfrm>
            <a:off x="625151" y="1492898"/>
            <a:ext cx="5722776" cy="4999977"/>
          </a:xfrm>
          <a:prstGeom prst="rect">
            <a:avLst/>
          </a:prstGeom>
        </p:spPr>
      </p:pic>
    </p:spTree>
    <p:extLst>
      <p:ext uri="{BB962C8B-B14F-4D97-AF65-F5344CB8AC3E}">
        <p14:creationId xmlns:p14="http://schemas.microsoft.com/office/powerpoint/2010/main" val="3431307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pic>
        <p:nvPicPr>
          <p:cNvPr id="3" name="图片 2">
            <a:extLst>
              <a:ext uri="{FF2B5EF4-FFF2-40B4-BE49-F238E27FC236}">
                <a16:creationId xmlns:a16="http://schemas.microsoft.com/office/drawing/2014/main" id="{03CF7E38-F339-476A-964C-80DE81B2119E}"/>
              </a:ext>
            </a:extLst>
          </p:cNvPr>
          <p:cNvPicPr>
            <a:picLocks noChangeAspect="1"/>
          </p:cNvPicPr>
          <p:nvPr/>
        </p:nvPicPr>
        <p:blipFill>
          <a:blip r:embed="rId2"/>
          <a:stretch>
            <a:fillRect/>
          </a:stretch>
        </p:blipFill>
        <p:spPr>
          <a:xfrm>
            <a:off x="625151" y="1492898"/>
            <a:ext cx="5722776" cy="4999977"/>
          </a:xfrm>
          <a:prstGeom prst="rect">
            <a:avLst/>
          </a:prstGeom>
        </p:spPr>
      </p:pic>
      <p:pic>
        <p:nvPicPr>
          <p:cNvPr id="6" name="图片 5">
            <a:extLst>
              <a:ext uri="{FF2B5EF4-FFF2-40B4-BE49-F238E27FC236}">
                <a16:creationId xmlns:a16="http://schemas.microsoft.com/office/drawing/2014/main" id="{486DD799-A22E-4971-9A1A-23D794A95F8A}"/>
              </a:ext>
            </a:extLst>
          </p:cNvPr>
          <p:cNvPicPr>
            <a:picLocks noChangeAspect="1"/>
          </p:cNvPicPr>
          <p:nvPr/>
        </p:nvPicPr>
        <p:blipFill>
          <a:blip r:embed="rId3"/>
          <a:stretch>
            <a:fillRect/>
          </a:stretch>
        </p:blipFill>
        <p:spPr>
          <a:xfrm>
            <a:off x="6469224" y="2327981"/>
            <a:ext cx="2716608" cy="2032976"/>
          </a:xfrm>
          <a:prstGeom prst="rect">
            <a:avLst/>
          </a:prstGeom>
        </p:spPr>
      </p:pic>
      <p:pic>
        <p:nvPicPr>
          <p:cNvPr id="7" name="图片 6">
            <a:extLst>
              <a:ext uri="{FF2B5EF4-FFF2-40B4-BE49-F238E27FC236}">
                <a16:creationId xmlns:a16="http://schemas.microsoft.com/office/drawing/2014/main" id="{B07EEB46-75A5-4B1C-94E1-BAFCBD222B6E}"/>
              </a:ext>
            </a:extLst>
          </p:cNvPr>
          <p:cNvPicPr>
            <a:picLocks noChangeAspect="1"/>
          </p:cNvPicPr>
          <p:nvPr/>
        </p:nvPicPr>
        <p:blipFill>
          <a:blip r:embed="rId4"/>
          <a:stretch>
            <a:fillRect/>
          </a:stretch>
        </p:blipFill>
        <p:spPr>
          <a:xfrm>
            <a:off x="9373837" y="2324569"/>
            <a:ext cx="2732312" cy="2003878"/>
          </a:xfrm>
          <a:prstGeom prst="rect">
            <a:avLst/>
          </a:prstGeom>
        </p:spPr>
      </p:pic>
      <p:pic>
        <p:nvPicPr>
          <p:cNvPr id="8" name="图片 7">
            <a:extLst>
              <a:ext uri="{FF2B5EF4-FFF2-40B4-BE49-F238E27FC236}">
                <a16:creationId xmlns:a16="http://schemas.microsoft.com/office/drawing/2014/main" id="{C2A17022-E3C1-40FB-B73E-D0E1F96730CC}"/>
              </a:ext>
            </a:extLst>
          </p:cNvPr>
          <p:cNvPicPr>
            <a:picLocks noChangeAspect="1"/>
          </p:cNvPicPr>
          <p:nvPr/>
        </p:nvPicPr>
        <p:blipFill>
          <a:blip r:embed="rId5"/>
          <a:stretch>
            <a:fillRect/>
          </a:stretch>
        </p:blipFill>
        <p:spPr>
          <a:xfrm>
            <a:off x="6469224" y="4453421"/>
            <a:ext cx="2843532" cy="2234550"/>
          </a:xfrm>
          <a:prstGeom prst="rect">
            <a:avLst/>
          </a:prstGeom>
        </p:spPr>
      </p:pic>
      <p:pic>
        <p:nvPicPr>
          <p:cNvPr id="10" name="图片 9">
            <a:extLst>
              <a:ext uri="{FF2B5EF4-FFF2-40B4-BE49-F238E27FC236}">
                <a16:creationId xmlns:a16="http://schemas.microsoft.com/office/drawing/2014/main" id="{C73895BF-1355-49A4-8D26-4188240A176D}"/>
              </a:ext>
            </a:extLst>
          </p:cNvPr>
          <p:cNvPicPr>
            <a:picLocks noChangeAspect="1"/>
          </p:cNvPicPr>
          <p:nvPr/>
        </p:nvPicPr>
        <p:blipFill>
          <a:blip r:embed="rId6"/>
          <a:stretch>
            <a:fillRect/>
          </a:stretch>
        </p:blipFill>
        <p:spPr>
          <a:xfrm>
            <a:off x="9250475" y="4453421"/>
            <a:ext cx="2826078" cy="2196184"/>
          </a:xfrm>
          <a:prstGeom prst="rect">
            <a:avLst/>
          </a:prstGeom>
        </p:spPr>
      </p:pic>
      <p:sp>
        <p:nvSpPr>
          <p:cNvPr id="11" name="矩形 10">
            <a:extLst>
              <a:ext uri="{FF2B5EF4-FFF2-40B4-BE49-F238E27FC236}">
                <a16:creationId xmlns:a16="http://schemas.microsoft.com/office/drawing/2014/main" id="{FCA7701C-B367-439B-9A5F-87596843F6AC}"/>
              </a:ext>
            </a:extLst>
          </p:cNvPr>
          <p:cNvSpPr/>
          <p:nvPr/>
        </p:nvSpPr>
        <p:spPr>
          <a:xfrm>
            <a:off x="7068414" y="2255441"/>
            <a:ext cx="127957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OCSVM</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2" name="矩形 11">
            <a:extLst>
              <a:ext uri="{FF2B5EF4-FFF2-40B4-BE49-F238E27FC236}">
                <a16:creationId xmlns:a16="http://schemas.microsoft.com/office/drawing/2014/main" id="{1F3656A4-5588-4BEB-847E-CC7ABBAAC5B0}"/>
              </a:ext>
            </a:extLst>
          </p:cNvPr>
          <p:cNvSpPr/>
          <p:nvPr/>
        </p:nvSpPr>
        <p:spPr>
          <a:xfrm>
            <a:off x="7307067" y="4481668"/>
            <a:ext cx="127957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OCSVM</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3" name="矩形 12">
            <a:extLst>
              <a:ext uri="{FF2B5EF4-FFF2-40B4-BE49-F238E27FC236}">
                <a16:creationId xmlns:a16="http://schemas.microsoft.com/office/drawing/2014/main" id="{3370B634-817B-4B61-B1A3-B2A8841276FF}"/>
              </a:ext>
            </a:extLst>
          </p:cNvPr>
          <p:cNvSpPr/>
          <p:nvPr/>
        </p:nvSpPr>
        <p:spPr>
          <a:xfrm>
            <a:off x="10119058" y="2199595"/>
            <a:ext cx="127957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黑体" panose="02010609060101010101" pitchFamily="49" charset="-122"/>
                <a:ea typeface="黑体" panose="02010609060101010101" pitchFamily="49" charset="-122"/>
                <a:cs typeface="+mn-cs"/>
              </a:rPr>
              <a:t>iForest</a:t>
            </a:r>
            <a:endParaRPr kumimoji="0" lang="zh-CN" altLang="en-US" sz="1800" b="1"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4" name="矩形 13">
            <a:extLst>
              <a:ext uri="{FF2B5EF4-FFF2-40B4-BE49-F238E27FC236}">
                <a16:creationId xmlns:a16="http://schemas.microsoft.com/office/drawing/2014/main" id="{66E0D90F-28FB-4CDF-9D17-2D1497D2EED4}"/>
              </a:ext>
            </a:extLst>
          </p:cNvPr>
          <p:cNvSpPr/>
          <p:nvPr/>
        </p:nvSpPr>
        <p:spPr>
          <a:xfrm>
            <a:off x="10121462" y="4481668"/>
            <a:ext cx="127957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srgbClr val="C00000"/>
                </a:solidFill>
                <a:effectLst/>
                <a:uLnTx/>
                <a:uFillTx/>
                <a:latin typeface="黑体" panose="02010609060101010101" pitchFamily="49" charset="-122"/>
                <a:ea typeface="黑体" panose="02010609060101010101" pitchFamily="49" charset="-122"/>
                <a:cs typeface="+mn-cs"/>
              </a:rPr>
              <a:t>iForest</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pic>
        <p:nvPicPr>
          <p:cNvPr id="4" name="图片 3">
            <a:extLst>
              <a:ext uri="{FF2B5EF4-FFF2-40B4-BE49-F238E27FC236}">
                <a16:creationId xmlns:a16="http://schemas.microsoft.com/office/drawing/2014/main" id="{8B410042-1EB1-41C7-8CFD-B6B4654AED5A}"/>
              </a:ext>
            </a:extLst>
          </p:cNvPr>
          <p:cNvPicPr>
            <a:picLocks noChangeAspect="1"/>
          </p:cNvPicPr>
          <p:nvPr/>
        </p:nvPicPr>
        <p:blipFill>
          <a:blip r:embed="rId7"/>
          <a:stretch>
            <a:fillRect/>
          </a:stretch>
        </p:blipFill>
        <p:spPr>
          <a:xfrm>
            <a:off x="6469224" y="1541404"/>
            <a:ext cx="5722776" cy="551202"/>
          </a:xfrm>
          <a:prstGeom prst="rect">
            <a:avLst/>
          </a:prstGeom>
        </p:spPr>
      </p:pic>
    </p:spTree>
    <p:extLst>
      <p:ext uri="{BB962C8B-B14F-4D97-AF65-F5344CB8AC3E}">
        <p14:creationId xmlns:p14="http://schemas.microsoft.com/office/powerpoint/2010/main" val="20733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7</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tva/1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802005" y="2614930"/>
            <a:ext cx="4705985" cy="3585210"/>
          </a:xfrm>
          <a:prstGeom prst="rect">
            <a:avLst/>
          </a:prstGeom>
        </p:spPr>
      </p:pic>
      <p:pic>
        <p:nvPicPr>
          <p:cNvPr id="12" name="图片 11"/>
          <p:cNvPicPr>
            <a:picLocks noChangeAspect="1"/>
          </p:cNvPicPr>
          <p:nvPr/>
        </p:nvPicPr>
        <p:blipFill>
          <a:blip r:embed="rId3"/>
          <a:stretch>
            <a:fillRect/>
          </a:stretch>
        </p:blipFill>
        <p:spPr>
          <a:xfrm>
            <a:off x="6499225" y="3114675"/>
            <a:ext cx="4287520" cy="32416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存在问题</a:t>
            </a:r>
          </a:p>
        </p:txBody>
      </p:sp>
      <p:pic>
        <p:nvPicPr>
          <p:cNvPr id="28" name="图片 27">
            <a:extLst>
              <a:ext uri="{FF2B5EF4-FFF2-40B4-BE49-F238E27FC236}">
                <a16:creationId xmlns:a16="http://schemas.microsoft.com/office/drawing/2014/main" id="{4E536E79-D5D0-4FBA-98B3-9642EBAD7611}"/>
              </a:ext>
            </a:extLst>
          </p:cNvPr>
          <p:cNvPicPr>
            <a:picLocks noChangeAspect="1"/>
          </p:cNvPicPr>
          <p:nvPr/>
        </p:nvPicPr>
        <p:blipFill>
          <a:blip r:embed="rId2"/>
          <a:stretch>
            <a:fillRect/>
          </a:stretch>
        </p:blipFill>
        <p:spPr>
          <a:xfrm>
            <a:off x="1994275" y="4698036"/>
            <a:ext cx="7429645" cy="1934803"/>
          </a:xfrm>
          <a:prstGeom prst="rect">
            <a:avLst/>
          </a:prstGeom>
        </p:spPr>
      </p:pic>
      <p:pic>
        <p:nvPicPr>
          <p:cNvPr id="29" name="图片 28">
            <a:extLst>
              <a:ext uri="{FF2B5EF4-FFF2-40B4-BE49-F238E27FC236}">
                <a16:creationId xmlns:a16="http://schemas.microsoft.com/office/drawing/2014/main" id="{CC1BA4A6-40D6-4B06-818E-00689B596598}"/>
              </a:ext>
            </a:extLst>
          </p:cNvPr>
          <p:cNvPicPr>
            <a:picLocks noChangeAspect="1"/>
          </p:cNvPicPr>
          <p:nvPr/>
        </p:nvPicPr>
        <p:blipFill>
          <a:blip r:embed="rId3"/>
          <a:stretch>
            <a:fillRect/>
          </a:stretch>
        </p:blipFill>
        <p:spPr>
          <a:xfrm>
            <a:off x="2072642" y="2154675"/>
            <a:ext cx="7351278" cy="2286170"/>
          </a:xfrm>
          <a:prstGeom prst="rect">
            <a:avLst/>
          </a:prstGeom>
        </p:spPr>
      </p:pic>
      <p:sp>
        <p:nvSpPr>
          <p:cNvPr id="30" name="矩形 29">
            <a:extLst>
              <a:ext uri="{FF2B5EF4-FFF2-40B4-BE49-F238E27FC236}">
                <a16:creationId xmlns:a16="http://schemas.microsoft.com/office/drawing/2014/main" id="{186A8AA8-CD0C-4FB6-BFB2-D9619132240D}"/>
              </a:ext>
            </a:extLst>
          </p:cNvPr>
          <p:cNvSpPr/>
          <p:nvPr/>
        </p:nvSpPr>
        <p:spPr>
          <a:xfrm>
            <a:off x="838200" y="5156651"/>
            <a:ext cx="16888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Satimage-2</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31" name="矩形 30">
            <a:extLst>
              <a:ext uri="{FF2B5EF4-FFF2-40B4-BE49-F238E27FC236}">
                <a16:creationId xmlns:a16="http://schemas.microsoft.com/office/drawing/2014/main" id="{93BD4464-CEDE-4541-A645-9DA0ABEED71E}"/>
              </a:ext>
            </a:extLst>
          </p:cNvPr>
          <p:cNvSpPr/>
          <p:nvPr/>
        </p:nvSpPr>
        <p:spPr>
          <a:xfrm>
            <a:off x="632275" y="2777414"/>
            <a:ext cx="16888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钻井数据</a:t>
            </a:r>
          </a:p>
        </p:txBody>
      </p:sp>
      <p:sp>
        <p:nvSpPr>
          <p:cNvPr id="32" name="矩形 31">
            <a:extLst>
              <a:ext uri="{FF2B5EF4-FFF2-40B4-BE49-F238E27FC236}">
                <a16:creationId xmlns:a16="http://schemas.microsoft.com/office/drawing/2014/main" id="{8AD570C0-DCC3-48A7-87B6-FEB1E778776E}"/>
              </a:ext>
            </a:extLst>
          </p:cNvPr>
          <p:cNvSpPr/>
          <p:nvPr/>
        </p:nvSpPr>
        <p:spPr>
          <a:xfrm>
            <a:off x="927393" y="1451851"/>
            <a:ext cx="67399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ABOD</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CBLOF     </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FB</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HBOS</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IForest    </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KNN</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LOF      </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MCD</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OCSVM</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PCA</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3" name="矩形 32">
            <a:extLst>
              <a:ext uri="{FF2B5EF4-FFF2-40B4-BE49-F238E27FC236}">
                <a16:creationId xmlns:a16="http://schemas.microsoft.com/office/drawing/2014/main" id="{DB6A23C8-B3F5-4929-94A9-BF44DB6AD754}"/>
              </a:ext>
            </a:extLst>
          </p:cNvPr>
          <p:cNvSpPr/>
          <p:nvPr/>
        </p:nvSpPr>
        <p:spPr>
          <a:xfrm>
            <a:off x="927393" y="1803263"/>
            <a:ext cx="67399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0.2374    0.3286   0.3594	   0.4276     </a:t>
            </a:r>
            <a:r>
              <a:rPr kumimoji="0" lang="en-US" altLang="zh-CN" sz="1200" b="1" i="0" u="none" strike="noStrike" kern="1200" cap="none" spc="0" normalizeH="0" baseline="0" noProof="0" dirty="0">
                <a:ln>
                  <a:noFill/>
                </a:ln>
                <a:solidFill>
                  <a:srgbClr val="C00000"/>
                </a:solidFill>
                <a:effectLst/>
                <a:uLnTx/>
                <a:uFillTx/>
                <a:latin typeface="Arial" panose="020B0604020202020204" pitchFamily="34" charset="0"/>
                <a:ea typeface="等线" panose="02010600030101010101" pitchFamily="2" charset="-122"/>
                <a:cs typeface="Arial" panose="020B0604020202020204" pitchFamily="34" charset="0"/>
              </a:rPr>
              <a:t>0.5255</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   0.3323     0.1541	0.2407     </a:t>
            </a:r>
            <a:r>
              <a:rPr kumimoji="0" lang="en-US" altLang="zh-CN" sz="1200" b="1" i="0" u="none" strike="noStrike" kern="1200" cap="none" spc="0" normalizeH="0" baseline="0" noProof="0" dirty="0">
                <a:ln>
                  <a:noFill/>
                </a:ln>
                <a:solidFill>
                  <a:srgbClr val="C00000"/>
                </a:solidFill>
                <a:effectLst/>
                <a:uLnTx/>
                <a:uFillTx/>
                <a:latin typeface="Arial" panose="020B0604020202020204" pitchFamily="34" charset="0"/>
                <a:ea typeface="等线" panose="02010600030101010101" pitchFamily="2" charset="-122"/>
                <a:cs typeface="Arial" panose="020B0604020202020204" pitchFamily="34" charset="0"/>
              </a:rPr>
              <a:t>0.6011</a:t>
            </a: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      0.1562</a:t>
            </a:r>
          </a:p>
        </p:txBody>
      </p:sp>
      <p:sp>
        <p:nvSpPr>
          <p:cNvPr id="5" name="箭头: 右弧形 4">
            <a:extLst>
              <a:ext uri="{FF2B5EF4-FFF2-40B4-BE49-F238E27FC236}">
                <a16:creationId xmlns:a16="http://schemas.microsoft.com/office/drawing/2014/main" id="{EA90286D-364C-484E-9F8F-1305321BF75B}"/>
              </a:ext>
            </a:extLst>
          </p:cNvPr>
          <p:cNvSpPr/>
          <p:nvPr/>
        </p:nvSpPr>
        <p:spPr>
          <a:xfrm rot="10800000" flipH="1">
            <a:off x="9907841" y="2766068"/>
            <a:ext cx="1268962" cy="25752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4" name="矩形 33">
            <a:extLst>
              <a:ext uri="{FF2B5EF4-FFF2-40B4-BE49-F238E27FC236}">
                <a16:creationId xmlns:a16="http://schemas.microsoft.com/office/drawing/2014/main" id="{834034F2-A87E-42C3-B795-8F64C13FBD77}"/>
              </a:ext>
            </a:extLst>
          </p:cNvPr>
          <p:cNvSpPr/>
          <p:nvPr/>
        </p:nvSpPr>
        <p:spPr>
          <a:xfrm>
            <a:off x="9469654" y="5585699"/>
            <a:ext cx="204432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追溯有效方法进行迁移应用</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6" name="图片 5">
            <a:extLst>
              <a:ext uri="{FF2B5EF4-FFF2-40B4-BE49-F238E27FC236}">
                <a16:creationId xmlns:a16="http://schemas.microsoft.com/office/drawing/2014/main" id="{947F0666-49A9-4D13-9C2A-F72C2A355DCF}"/>
              </a:ext>
            </a:extLst>
          </p:cNvPr>
          <p:cNvPicPr>
            <a:picLocks noChangeAspect="1"/>
          </p:cNvPicPr>
          <p:nvPr/>
        </p:nvPicPr>
        <p:blipFill>
          <a:blip r:embed="rId4"/>
          <a:stretch>
            <a:fillRect/>
          </a:stretch>
        </p:blipFill>
        <p:spPr>
          <a:xfrm>
            <a:off x="2984235" y="4791102"/>
            <a:ext cx="6234413" cy="302108"/>
          </a:xfrm>
          <a:prstGeom prst="rect">
            <a:avLst/>
          </a:prstGeom>
        </p:spPr>
      </p:pic>
    </p:spTree>
    <p:extLst>
      <p:ext uri="{BB962C8B-B14F-4D97-AF65-F5344CB8AC3E}">
        <p14:creationId xmlns:p14="http://schemas.microsoft.com/office/powerpoint/2010/main" val="280200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近期工作</a:t>
            </a:r>
          </a:p>
        </p:txBody>
      </p:sp>
      <p:sp>
        <p:nvSpPr>
          <p:cNvPr id="15" name="内容占位符 2"/>
          <p:cNvSpPr>
            <a:spLocks noGrp="1"/>
          </p:cNvSpPr>
          <p:nvPr>
            <p:ph idx="1"/>
          </p:nvPr>
        </p:nvSpPr>
        <p:spPr>
          <a:xfrm>
            <a:off x="838199" y="1637620"/>
            <a:ext cx="10451123" cy="524776"/>
          </a:xfrm>
        </p:spPr>
        <p:txBody>
          <a:bodyPr>
            <a:normAutofit/>
          </a:bodyPr>
          <a:lstStyle/>
          <a:p>
            <a:r>
              <a:rPr lang="zh-CN" altLang="en-US" sz="2400" dirty="0">
                <a:latin typeface="黑体" panose="02010609060101010101" pitchFamily="49" charset="-122"/>
                <a:ea typeface="黑体" panose="02010609060101010101" pitchFamily="49" charset="-122"/>
              </a:rPr>
              <a:t>面向</a:t>
            </a:r>
            <a:r>
              <a:rPr lang="en-US" altLang="zh-CN" sz="2400" dirty="0">
                <a:latin typeface="黑体" panose="02010609060101010101" pitchFamily="49" charset="-122"/>
                <a:ea typeface="黑体" panose="02010609060101010101" pitchFamily="49" charset="-122"/>
              </a:rPr>
              <a:t>Satimage-2</a:t>
            </a:r>
            <a:r>
              <a:rPr lang="zh-CN" altLang="en-US" sz="2400" dirty="0">
                <a:latin typeface="黑体" panose="02010609060101010101" pitchFamily="49" charset="-122"/>
                <a:ea typeface="黑体" panose="02010609060101010101" pitchFamily="49" charset="-122"/>
              </a:rPr>
              <a:t>公开数据集的异常检测算法调研</a:t>
            </a:r>
            <a:endParaRPr lang="en-US" altLang="zh-CN" sz="2400" dirty="0">
              <a:latin typeface="黑体" panose="02010609060101010101" pitchFamily="49" charset="-122"/>
              <a:ea typeface="黑体" panose="02010609060101010101" pitchFamily="49" charset="-122"/>
            </a:endParaRPr>
          </a:p>
        </p:txBody>
      </p:sp>
      <p:sp>
        <p:nvSpPr>
          <p:cNvPr id="14" name="右箭头 17">
            <a:extLst>
              <a:ext uri="{FF2B5EF4-FFF2-40B4-BE49-F238E27FC236}">
                <a16:creationId xmlns:a16="http://schemas.microsoft.com/office/drawing/2014/main" id="{0EB7FC9A-7AFD-41EC-B096-6B56559FFE5F}"/>
              </a:ext>
            </a:extLst>
          </p:cNvPr>
          <p:cNvSpPr/>
          <p:nvPr/>
        </p:nvSpPr>
        <p:spPr>
          <a:xfrm rot="5400000">
            <a:off x="2553974" y="2353725"/>
            <a:ext cx="728242" cy="7210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内容占位符 2">
            <a:extLst>
              <a:ext uri="{FF2B5EF4-FFF2-40B4-BE49-F238E27FC236}">
                <a16:creationId xmlns:a16="http://schemas.microsoft.com/office/drawing/2014/main" id="{B13931E3-12B6-415D-B775-2280FA050220}"/>
              </a:ext>
            </a:extLst>
          </p:cNvPr>
          <p:cNvSpPr txBox="1">
            <a:spLocks/>
          </p:cNvSpPr>
          <p:nvPr/>
        </p:nvSpPr>
        <p:spPr>
          <a:xfrm>
            <a:off x="6128242" y="2963183"/>
            <a:ext cx="6559205"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分析方法及适用条件</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开展钻井数据的实验测试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9" name="文本框 8">
            <a:extLst>
              <a:ext uri="{FF2B5EF4-FFF2-40B4-BE49-F238E27FC236}">
                <a16:creationId xmlns:a16="http://schemas.microsoft.com/office/drawing/2014/main" id="{377610D9-5C16-47BC-AD06-94E4DB5B1558}"/>
              </a:ext>
            </a:extLst>
          </p:cNvPr>
          <p:cNvSpPr txBox="1"/>
          <p:nvPr/>
        </p:nvSpPr>
        <p:spPr>
          <a:xfrm>
            <a:off x="-33794" y="3213984"/>
            <a:ext cx="609755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LinBiolinumTB"/>
                <a:ea typeface="宋体" panose="02010600030101010101" pitchFamily="2" charset="-122"/>
                <a:cs typeface="+mn-cs"/>
              </a:rPr>
              <a:t>SUOD: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LinBiolinumTB"/>
                <a:ea typeface="宋体" panose="02010600030101010101" pitchFamily="2" charset="-122"/>
                <a:cs typeface="+mn-cs"/>
              </a:rPr>
              <a:t>A Scalable Unsupervised Outlier Detection Framework</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 </a:t>
            </a:r>
            <a:br>
              <a:rPr kumimoji="0" lang="en-US" altLang="zh-CN" sz="20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br>
            <a:endParaRPr kumimoji="0" lang="zh-CN" altLang="en-US" sz="20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23A9CFF6-8BB1-40C1-A289-ADB2037E33AB}"/>
              </a:ext>
            </a:extLst>
          </p:cNvPr>
          <p:cNvSpPr txBox="1"/>
          <p:nvPr/>
        </p:nvSpPr>
        <p:spPr>
          <a:xfrm>
            <a:off x="158620" y="5429777"/>
            <a:ext cx="1216711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Zhao, Y., Nasrullah, Z. and Li, Z., 2019. </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PyOD</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 Python Toolbox for Scalable Outlier Detection. </a:t>
            </a:r>
            <a:r>
              <a:rPr kumimoji="0" lang="en-US" altLang="zh-CN" sz="1800" b="1"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Journal of Machine Learning Research</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20, pp.1-7.</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14439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方法介绍</a:t>
            </a:r>
          </a:p>
        </p:txBody>
      </p:sp>
      <p:pic>
        <p:nvPicPr>
          <p:cNvPr id="12" name="图片 11">
            <a:extLst>
              <a:ext uri="{FF2B5EF4-FFF2-40B4-BE49-F238E27FC236}">
                <a16:creationId xmlns:a16="http://schemas.microsoft.com/office/drawing/2014/main" id="{D390DB68-03EE-4E97-B67E-9CD98C2F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31" y="1700651"/>
            <a:ext cx="7303796" cy="3649645"/>
          </a:xfrm>
          <a:prstGeom prst="rect">
            <a:avLst/>
          </a:prstGeom>
        </p:spPr>
      </p:pic>
      <p:sp>
        <p:nvSpPr>
          <p:cNvPr id="6" name="文本框 5">
            <a:extLst>
              <a:ext uri="{FF2B5EF4-FFF2-40B4-BE49-F238E27FC236}">
                <a16:creationId xmlns:a16="http://schemas.microsoft.com/office/drawing/2014/main" id="{29A98FC8-0185-4482-B3A2-CF790D00B931}"/>
              </a:ext>
            </a:extLst>
          </p:cNvPr>
          <p:cNvSpPr txBox="1"/>
          <p:nvPr/>
        </p:nvSpPr>
        <p:spPr>
          <a:xfrm>
            <a:off x="8341567" y="2491273"/>
            <a:ext cx="1556836" cy="1422954"/>
          </a:xfrm>
          <a:prstGeom prst="rect">
            <a:avLst/>
          </a:prstGeom>
          <a:noFill/>
        </p:spPr>
        <p:txBody>
          <a:bodyPr wrap="none" rtlCol="0">
            <a:spAutoFit/>
          </a:bodyPr>
          <a:lstStyle/>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高维特征</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海量数据</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缺少真值</a:t>
            </a:r>
          </a:p>
        </p:txBody>
      </p:sp>
    </p:spTree>
    <p:extLst>
      <p:ext uri="{BB962C8B-B14F-4D97-AF65-F5344CB8AC3E}">
        <p14:creationId xmlns:p14="http://schemas.microsoft.com/office/powerpoint/2010/main" val="763901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方法介绍</a:t>
            </a:r>
          </a:p>
        </p:txBody>
      </p:sp>
      <p:pic>
        <p:nvPicPr>
          <p:cNvPr id="12" name="图片 11">
            <a:extLst>
              <a:ext uri="{FF2B5EF4-FFF2-40B4-BE49-F238E27FC236}">
                <a16:creationId xmlns:a16="http://schemas.microsoft.com/office/drawing/2014/main" id="{D390DB68-03EE-4E97-B67E-9CD98C2FC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31" y="1700651"/>
            <a:ext cx="7303796" cy="3649645"/>
          </a:xfrm>
          <a:prstGeom prst="rect">
            <a:avLst/>
          </a:prstGeom>
        </p:spPr>
      </p:pic>
      <p:sp>
        <p:nvSpPr>
          <p:cNvPr id="4" name="矩形 3">
            <a:extLst>
              <a:ext uri="{FF2B5EF4-FFF2-40B4-BE49-F238E27FC236}">
                <a16:creationId xmlns:a16="http://schemas.microsoft.com/office/drawing/2014/main" id="{CDA13490-BAF4-4992-939C-288C6FE3D6EA}"/>
              </a:ext>
            </a:extLst>
          </p:cNvPr>
          <p:cNvSpPr/>
          <p:nvPr/>
        </p:nvSpPr>
        <p:spPr>
          <a:xfrm>
            <a:off x="578498" y="1474237"/>
            <a:ext cx="2584580" cy="42267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2A321F51-C069-45D0-8D16-5999EFC8BFE9}"/>
              </a:ext>
            </a:extLst>
          </p:cNvPr>
          <p:cNvSpPr txBox="1"/>
          <p:nvPr/>
        </p:nvSpPr>
        <p:spPr>
          <a:xfrm>
            <a:off x="8024327" y="1846202"/>
            <a:ext cx="45152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LinLibertineT"/>
                <a:ea typeface="宋体" panose="02010600030101010101" pitchFamily="2" charset="-122"/>
                <a:cs typeface="+mn-cs"/>
              </a:rPr>
              <a:t>Johnson-</a:t>
            </a:r>
            <a:r>
              <a:rPr kumimoji="0" lang="en-US" altLang="zh-CN" sz="2000" b="1" i="0" u="none" strike="noStrike" kern="1200" cap="none" spc="0" normalizeH="0" baseline="0" noProof="0" dirty="0" err="1">
                <a:ln>
                  <a:noFill/>
                </a:ln>
                <a:solidFill>
                  <a:srgbClr val="C00000"/>
                </a:solidFill>
                <a:effectLst/>
                <a:uLnTx/>
                <a:uFillTx/>
                <a:latin typeface="LinLibertineT"/>
                <a:ea typeface="宋体" panose="02010600030101010101" pitchFamily="2" charset="-122"/>
                <a:cs typeface="+mn-cs"/>
              </a:rPr>
              <a:t>Lindenstrauss</a:t>
            </a:r>
            <a:r>
              <a:rPr kumimoji="0" lang="en-US" altLang="zh-CN" sz="2000" b="1" i="0" u="none" strike="noStrike" kern="1200" cap="none" spc="0" normalizeH="0" baseline="0" noProof="0" dirty="0">
                <a:ln>
                  <a:noFill/>
                </a:ln>
                <a:solidFill>
                  <a:srgbClr val="C00000"/>
                </a:solidFill>
                <a:effectLst/>
                <a:uLnTx/>
                <a:uFillTx/>
                <a:latin typeface="LinLibertineT"/>
                <a:ea typeface="宋体" panose="02010600030101010101" pitchFamily="2" charset="-122"/>
                <a:cs typeface="+mn-cs"/>
              </a:rPr>
              <a:t> (JL) projection </a:t>
            </a:r>
            <a: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
            </a:r>
            <a:b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br>
            <a:endParaRPr kumimoji="0" lang="zh-CN" altLang="en-US"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E6AB6CC3-06C6-4484-BECF-BCCB867A50FA}"/>
              </a:ext>
            </a:extLst>
          </p:cNvPr>
          <p:cNvSpPr txBox="1"/>
          <p:nvPr/>
        </p:nvSpPr>
        <p:spPr>
          <a:xfrm>
            <a:off x="8024327" y="2323523"/>
            <a:ext cx="3794449" cy="1754326"/>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JL</a:t>
            </a:r>
            <a:r>
              <a:rPr kumimoji="0" lang="zh-CN" altLang="en-US"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投影在压缩数据时保留了欧氏空间</a:t>
            </a:r>
            <a:r>
              <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离群度信息</a:t>
            </a:r>
            <a:endPar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将高维数据随机投影到低维子空间，其随机性有益于数据本身多样性的归纳</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8B578475-0CBB-48BF-B181-45E556C60311}"/>
              </a:ext>
            </a:extLst>
          </p:cNvPr>
          <p:cNvPicPr>
            <a:picLocks noChangeAspect="1"/>
          </p:cNvPicPr>
          <p:nvPr/>
        </p:nvPicPr>
        <p:blipFill>
          <a:blip r:embed="rId4"/>
          <a:stretch>
            <a:fillRect/>
          </a:stretch>
        </p:blipFill>
        <p:spPr>
          <a:xfrm>
            <a:off x="8024327" y="4299805"/>
            <a:ext cx="4167673" cy="616206"/>
          </a:xfrm>
          <a:prstGeom prst="rect">
            <a:avLst/>
          </a:prstGeom>
        </p:spPr>
      </p:pic>
    </p:spTree>
    <p:extLst>
      <p:ext uri="{BB962C8B-B14F-4D97-AF65-F5344CB8AC3E}">
        <p14:creationId xmlns:p14="http://schemas.microsoft.com/office/powerpoint/2010/main" val="516246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方法介绍</a:t>
            </a:r>
          </a:p>
        </p:txBody>
      </p:sp>
      <p:pic>
        <p:nvPicPr>
          <p:cNvPr id="12" name="图片 11">
            <a:extLst>
              <a:ext uri="{FF2B5EF4-FFF2-40B4-BE49-F238E27FC236}">
                <a16:creationId xmlns:a16="http://schemas.microsoft.com/office/drawing/2014/main" id="{D390DB68-03EE-4E97-B67E-9CD98C2FC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31" y="1700651"/>
            <a:ext cx="7303796" cy="3649645"/>
          </a:xfrm>
          <a:prstGeom prst="rect">
            <a:avLst/>
          </a:prstGeom>
        </p:spPr>
      </p:pic>
      <p:sp>
        <p:nvSpPr>
          <p:cNvPr id="4" name="矩形 3">
            <a:extLst>
              <a:ext uri="{FF2B5EF4-FFF2-40B4-BE49-F238E27FC236}">
                <a16:creationId xmlns:a16="http://schemas.microsoft.com/office/drawing/2014/main" id="{CDA13490-BAF4-4992-939C-288C6FE3D6EA}"/>
              </a:ext>
            </a:extLst>
          </p:cNvPr>
          <p:cNvSpPr/>
          <p:nvPr/>
        </p:nvSpPr>
        <p:spPr>
          <a:xfrm>
            <a:off x="3080139" y="1412089"/>
            <a:ext cx="2584580" cy="42267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2A321F51-C069-45D0-8D16-5999EFC8BFE9}"/>
              </a:ext>
            </a:extLst>
          </p:cNvPr>
          <p:cNvSpPr txBox="1"/>
          <p:nvPr/>
        </p:nvSpPr>
        <p:spPr>
          <a:xfrm>
            <a:off x="8024327" y="1846202"/>
            <a:ext cx="45152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LinLibertineT"/>
                <a:ea typeface="宋体" panose="02010600030101010101" pitchFamily="2" charset="-122"/>
                <a:cs typeface="+mn-cs"/>
              </a:rPr>
              <a:t>Pseudo-Supervised Approximation</a:t>
            </a:r>
            <a: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
            </a:r>
            <a:b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br>
            <a:endParaRPr kumimoji="0" lang="zh-CN" altLang="en-US"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E6AB6CC3-06C6-4484-BECF-BCCB867A50FA}"/>
              </a:ext>
            </a:extLst>
          </p:cNvPr>
          <p:cNvSpPr txBox="1"/>
          <p:nvPr/>
        </p:nvSpPr>
        <p:spPr>
          <a:xfrm>
            <a:off x="8024327" y="2323523"/>
            <a:ext cx="3794449"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以无监督模型对训练数据的预测结果作为“伪真值”，重建监督回归模型</a:t>
            </a:r>
            <a:endPar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C8ABB6CA-951E-4046-801F-34D1DA0A850E}"/>
              </a:ext>
            </a:extLst>
          </p:cNvPr>
          <p:cNvSpPr txBox="1"/>
          <p:nvPr/>
        </p:nvSpPr>
        <p:spPr>
          <a:xfrm>
            <a:off x="8057243" y="3525472"/>
            <a:ext cx="3794449" cy="1477328"/>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提取无监督模型的决策边界，增强可解释性</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替换无监督的高复杂计算，提升计算效率</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06234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方法介绍</a:t>
            </a:r>
          </a:p>
        </p:txBody>
      </p:sp>
      <p:pic>
        <p:nvPicPr>
          <p:cNvPr id="12" name="图片 11">
            <a:extLst>
              <a:ext uri="{FF2B5EF4-FFF2-40B4-BE49-F238E27FC236}">
                <a16:creationId xmlns:a16="http://schemas.microsoft.com/office/drawing/2014/main" id="{D390DB68-03EE-4E97-B67E-9CD98C2FC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31" y="1700651"/>
            <a:ext cx="7303796" cy="3649645"/>
          </a:xfrm>
          <a:prstGeom prst="rect">
            <a:avLst/>
          </a:prstGeom>
        </p:spPr>
      </p:pic>
      <p:sp>
        <p:nvSpPr>
          <p:cNvPr id="4" name="矩形 3">
            <a:extLst>
              <a:ext uri="{FF2B5EF4-FFF2-40B4-BE49-F238E27FC236}">
                <a16:creationId xmlns:a16="http://schemas.microsoft.com/office/drawing/2014/main" id="{CDA13490-BAF4-4992-939C-288C6FE3D6EA}"/>
              </a:ext>
            </a:extLst>
          </p:cNvPr>
          <p:cNvSpPr/>
          <p:nvPr/>
        </p:nvSpPr>
        <p:spPr>
          <a:xfrm>
            <a:off x="5472663" y="1410468"/>
            <a:ext cx="2584580" cy="42267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2A321F51-C069-45D0-8D16-5999EFC8BFE9}"/>
              </a:ext>
            </a:extLst>
          </p:cNvPr>
          <p:cNvSpPr txBox="1"/>
          <p:nvPr/>
        </p:nvSpPr>
        <p:spPr>
          <a:xfrm>
            <a:off x="8024327" y="1846202"/>
            <a:ext cx="45152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LinLibertineT"/>
                <a:ea typeface="宋体" panose="02010600030101010101" pitchFamily="2" charset="-122"/>
                <a:cs typeface="+mn-cs"/>
              </a:rPr>
              <a:t>Balanced Parallel Scheduling</a:t>
            </a:r>
            <a: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
            </a:r>
            <a:br>
              <a:rPr kumimoji="0" lang="en-US" altLang="zh-CN"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br>
            <a:endParaRPr kumimoji="0" lang="zh-CN" altLang="en-US"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BAF9BAEE-2D4B-4CEB-9862-26FCAB0698CF}"/>
              </a:ext>
            </a:extLst>
          </p:cNvPr>
          <p:cNvPicPr>
            <a:picLocks noChangeAspect="1"/>
          </p:cNvPicPr>
          <p:nvPr/>
        </p:nvPicPr>
        <p:blipFill>
          <a:blip r:embed="rId4"/>
          <a:stretch>
            <a:fillRect/>
          </a:stretch>
        </p:blipFill>
        <p:spPr>
          <a:xfrm>
            <a:off x="8155311" y="2850407"/>
            <a:ext cx="3806534" cy="1736763"/>
          </a:xfrm>
          <a:prstGeom prst="rect">
            <a:avLst/>
          </a:prstGeom>
        </p:spPr>
      </p:pic>
      <p:sp>
        <p:nvSpPr>
          <p:cNvPr id="11" name="文本框 10">
            <a:extLst>
              <a:ext uri="{FF2B5EF4-FFF2-40B4-BE49-F238E27FC236}">
                <a16:creationId xmlns:a16="http://schemas.microsoft.com/office/drawing/2014/main" id="{310C8498-69C2-463A-85BB-A88F033F22D2}"/>
              </a:ext>
            </a:extLst>
          </p:cNvPr>
          <p:cNvSpPr txBox="1"/>
          <p:nvPr/>
        </p:nvSpPr>
        <p:spPr>
          <a:xfrm>
            <a:off x="8024327" y="2323523"/>
            <a:ext cx="3794449"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rPr>
              <a:t>并行调度</a:t>
            </a:r>
            <a:endParaRPr kumimoji="0" lang="en-US" altLang="zh-CN" sz="1800" b="0" i="0" u="none" strike="noStrike" kern="1200" cap="none" spc="0" normalizeH="0" baseline="0" noProof="0" dirty="0">
              <a:ln>
                <a:noFill/>
              </a:ln>
              <a:solidFill>
                <a:srgbClr val="2E3033"/>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8724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方法实验</a:t>
            </a:r>
          </a:p>
        </p:txBody>
      </p:sp>
      <p:pic>
        <p:nvPicPr>
          <p:cNvPr id="8" name="图片 7">
            <a:extLst>
              <a:ext uri="{FF2B5EF4-FFF2-40B4-BE49-F238E27FC236}">
                <a16:creationId xmlns:a16="http://schemas.microsoft.com/office/drawing/2014/main" id="{A31232C4-0402-4076-8C93-796D99C70369}"/>
              </a:ext>
            </a:extLst>
          </p:cNvPr>
          <p:cNvPicPr>
            <a:picLocks noChangeAspect="1"/>
          </p:cNvPicPr>
          <p:nvPr/>
        </p:nvPicPr>
        <p:blipFill>
          <a:blip r:embed="rId3"/>
          <a:stretch>
            <a:fillRect/>
          </a:stretch>
        </p:blipFill>
        <p:spPr>
          <a:xfrm>
            <a:off x="2629051" y="3683767"/>
            <a:ext cx="6992631" cy="1437102"/>
          </a:xfrm>
          <a:prstGeom prst="rect">
            <a:avLst/>
          </a:prstGeom>
        </p:spPr>
      </p:pic>
      <p:pic>
        <p:nvPicPr>
          <p:cNvPr id="4" name="图片 3">
            <a:extLst>
              <a:ext uri="{FF2B5EF4-FFF2-40B4-BE49-F238E27FC236}">
                <a16:creationId xmlns:a16="http://schemas.microsoft.com/office/drawing/2014/main" id="{11312FF1-3BDD-4486-915B-1C7568665C1E}"/>
              </a:ext>
            </a:extLst>
          </p:cNvPr>
          <p:cNvPicPr>
            <a:picLocks noChangeAspect="1"/>
          </p:cNvPicPr>
          <p:nvPr/>
        </p:nvPicPr>
        <p:blipFill>
          <a:blip r:embed="rId4"/>
          <a:stretch>
            <a:fillRect/>
          </a:stretch>
        </p:blipFill>
        <p:spPr>
          <a:xfrm>
            <a:off x="2381177" y="1494197"/>
            <a:ext cx="7429645" cy="1934803"/>
          </a:xfrm>
          <a:prstGeom prst="rect">
            <a:avLst/>
          </a:prstGeom>
        </p:spPr>
      </p:pic>
      <p:sp>
        <p:nvSpPr>
          <p:cNvPr id="5" name="文本框 4">
            <a:extLst>
              <a:ext uri="{FF2B5EF4-FFF2-40B4-BE49-F238E27FC236}">
                <a16:creationId xmlns:a16="http://schemas.microsoft.com/office/drawing/2014/main" id="{D8BFC828-59AF-4CF2-AFFC-584F197D6356}"/>
              </a:ext>
            </a:extLst>
          </p:cNvPr>
          <p:cNvSpPr txBox="1"/>
          <p:nvPr/>
        </p:nvSpPr>
        <p:spPr>
          <a:xfrm>
            <a:off x="622784" y="2236678"/>
            <a:ext cx="19738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Precision=</a:t>
            </a:r>
            <a:r>
              <a:rPr kumimoji="0" lang="en-US" altLang="zh-CN" sz="36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0.46</a:t>
            </a:r>
            <a:endParaRPr kumimoji="0" lang="zh-CN" altLang="en-US" sz="18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FCF1D0E9-DCD3-4697-B05A-C9F5630F2CEE}"/>
              </a:ext>
            </a:extLst>
          </p:cNvPr>
          <p:cNvSpPr txBox="1"/>
          <p:nvPr/>
        </p:nvSpPr>
        <p:spPr>
          <a:xfrm>
            <a:off x="9810822" y="2236677"/>
            <a:ext cx="19738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Precision=</a:t>
            </a:r>
            <a:r>
              <a:rPr kumimoji="0" lang="en-US" altLang="zh-CN" sz="36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0.55</a:t>
            </a:r>
            <a:endParaRPr kumimoji="0" lang="zh-CN" altLang="en-US" sz="18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EFF55DF2-2C11-42F4-AABE-782E78EFAA36}"/>
              </a:ext>
            </a:extLst>
          </p:cNvPr>
          <p:cNvSpPr txBox="1"/>
          <p:nvPr/>
        </p:nvSpPr>
        <p:spPr>
          <a:xfrm>
            <a:off x="706794" y="1533533"/>
            <a:ext cx="609755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Satimage-2/</a:t>
            </a:r>
            <a:r>
              <a:rPr kumimoji="0" lang="en-US" altLang="zh-CN" sz="1800" b="0" i="1" u="none" strike="noStrike" kern="1200" cap="none" spc="0" normalizeH="0" baseline="0" noProof="0" dirty="0" err="1">
                <a:ln>
                  <a:noFill/>
                </a:ln>
                <a:solidFill>
                  <a:srgbClr val="C00000"/>
                </a:solidFill>
                <a:effectLst/>
                <a:uLnTx/>
                <a:uFillTx/>
                <a:latin typeface="黑体" panose="02010609060101010101" pitchFamily="49" charset="-122"/>
                <a:ea typeface="黑体" panose="02010609060101010101" pitchFamily="49" charset="-122"/>
                <a:cs typeface="+mn-cs"/>
              </a:rPr>
              <a:t>iForest</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0" name="文本框 9">
            <a:extLst>
              <a:ext uri="{FF2B5EF4-FFF2-40B4-BE49-F238E27FC236}">
                <a16:creationId xmlns:a16="http://schemas.microsoft.com/office/drawing/2014/main" id="{E3D57F3E-92B6-44AA-8B1B-65EBF898D46D}"/>
              </a:ext>
            </a:extLst>
          </p:cNvPr>
          <p:cNvSpPr txBox="1"/>
          <p:nvPr/>
        </p:nvSpPr>
        <p:spPr>
          <a:xfrm>
            <a:off x="276961" y="3347741"/>
            <a:ext cx="609755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钻井</a:t>
            </a:r>
            <a:r>
              <a:rPr kumimoji="0" lang="en-US" altLang="zh-CN"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1800" b="0" i="1" u="none" strike="noStrike" kern="1200" cap="none" spc="0" normalizeH="0" baseline="0" noProof="0" dirty="0" err="1">
                <a:ln>
                  <a:noFill/>
                </a:ln>
                <a:solidFill>
                  <a:srgbClr val="C00000"/>
                </a:solidFill>
                <a:effectLst/>
                <a:uLnTx/>
                <a:uFillTx/>
                <a:latin typeface="黑体" panose="02010609060101010101" pitchFamily="49" charset="-122"/>
                <a:ea typeface="黑体" panose="02010609060101010101" pitchFamily="49" charset="-122"/>
                <a:cs typeface="+mn-cs"/>
              </a:rPr>
              <a:t>iForest</a:t>
            </a:r>
            <a:endParaRPr kumimoji="0" lang="zh-CN" altLang="en-US" sz="18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1" name="文本框 10">
            <a:extLst>
              <a:ext uri="{FF2B5EF4-FFF2-40B4-BE49-F238E27FC236}">
                <a16:creationId xmlns:a16="http://schemas.microsoft.com/office/drawing/2014/main" id="{1DD5B8F4-1C19-49C8-899B-4BB0CB7A298C}"/>
              </a:ext>
            </a:extLst>
          </p:cNvPr>
          <p:cNvSpPr txBox="1"/>
          <p:nvPr/>
        </p:nvSpPr>
        <p:spPr>
          <a:xfrm>
            <a:off x="706794" y="4031542"/>
            <a:ext cx="19738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Precision=</a:t>
            </a:r>
            <a:r>
              <a:rPr kumimoji="0" lang="en-US" altLang="zh-CN" sz="36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0.51</a:t>
            </a:r>
            <a:endParaRPr kumimoji="0" lang="zh-CN" altLang="en-US" sz="18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12" name="文本框 11">
            <a:extLst>
              <a:ext uri="{FF2B5EF4-FFF2-40B4-BE49-F238E27FC236}">
                <a16:creationId xmlns:a16="http://schemas.microsoft.com/office/drawing/2014/main" id="{80168A54-A683-41C6-A643-C6F50E1394A3}"/>
              </a:ext>
            </a:extLst>
          </p:cNvPr>
          <p:cNvSpPr txBox="1"/>
          <p:nvPr/>
        </p:nvSpPr>
        <p:spPr>
          <a:xfrm>
            <a:off x="9894832" y="3960007"/>
            <a:ext cx="19738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Precision=</a:t>
            </a:r>
            <a:r>
              <a:rPr kumimoji="0" lang="en-US" altLang="zh-CN" sz="36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0.50</a:t>
            </a:r>
            <a:endParaRPr kumimoji="0" lang="zh-CN" altLang="en-US" sz="18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DE745D73-3C2C-4296-938D-8BADCCCBE128}"/>
              </a:ext>
            </a:extLst>
          </p:cNvPr>
          <p:cNvSpPr txBox="1"/>
          <p:nvPr/>
        </p:nvSpPr>
        <p:spPr>
          <a:xfrm>
            <a:off x="455986" y="5324467"/>
            <a:ext cx="69284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实验仅面向基于</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iForest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算法的测试，后续将完善所有实验结果对比</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包括：不同投影方式、异常检测方法组合</a:t>
            </a:r>
          </a:p>
        </p:txBody>
      </p:sp>
      <p:pic>
        <p:nvPicPr>
          <p:cNvPr id="6" name="图片 5">
            <a:extLst>
              <a:ext uri="{FF2B5EF4-FFF2-40B4-BE49-F238E27FC236}">
                <a16:creationId xmlns:a16="http://schemas.microsoft.com/office/drawing/2014/main" id="{98A2BCEA-3879-478E-B71F-CDD7592DA2D6}"/>
              </a:ext>
            </a:extLst>
          </p:cNvPr>
          <p:cNvPicPr>
            <a:picLocks noChangeAspect="1"/>
          </p:cNvPicPr>
          <p:nvPr/>
        </p:nvPicPr>
        <p:blipFill>
          <a:blip r:embed="rId5"/>
          <a:stretch>
            <a:fillRect/>
          </a:stretch>
        </p:blipFill>
        <p:spPr>
          <a:xfrm>
            <a:off x="7521153" y="5214513"/>
            <a:ext cx="4057609" cy="1531519"/>
          </a:xfrm>
          <a:prstGeom prst="rect">
            <a:avLst/>
          </a:prstGeom>
        </p:spPr>
      </p:pic>
    </p:spTree>
    <p:extLst>
      <p:ext uri="{BB962C8B-B14F-4D97-AF65-F5344CB8AC3E}">
        <p14:creationId xmlns:p14="http://schemas.microsoft.com/office/powerpoint/2010/main" val="881826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64A85F27-29E1-4F21-BEC9-F014541342EF}"/>
              </a:ext>
            </a:extLst>
          </p:cNvPr>
          <p:cNvSpPr>
            <a:spLocks noGrp="1"/>
          </p:cNvSpPr>
          <p:nvPr>
            <p:ph type="title"/>
          </p:nvPr>
        </p:nvSpPr>
        <p:spPr>
          <a:xfrm>
            <a:off x="838200" y="365125"/>
            <a:ext cx="10515600" cy="1325563"/>
          </a:xfrm>
        </p:spPr>
        <p:txBody>
          <a:bodyPr/>
          <a:lstStyle/>
          <a:p>
            <a:r>
              <a:rPr lang="zh-CN" altLang="en-US" dirty="0">
                <a:latin typeface="华文新魏" panose="02010800040101010101" pitchFamily="2" charset="-122"/>
                <a:ea typeface="华文新魏" panose="02010800040101010101" pitchFamily="2" charset="-122"/>
              </a:rPr>
              <a:t>下一步工作</a:t>
            </a:r>
          </a:p>
        </p:txBody>
      </p:sp>
      <p:sp>
        <p:nvSpPr>
          <p:cNvPr id="18" name="内容占位符 2">
            <a:extLst>
              <a:ext uri="{FF2B5EF4-FFF2-40B4-BE49-F238E27FC236}">
                <a16:creationId xmlns:a16="http://schemas.microsoft.com/office/drawing/2014/main" id="{209EB822-8D0C-4466-8624-C9D7ACE7C578}"/>
              </a:ext>
            </a:extLst>
          </p:cNvPr>
          <p:cNvSpPr txBox="1">
            <a:spLocks/>
          </p:cNvSpPr>
          <p:nvPr/>
        </p:nvSpPr>
        <p:spPr>
          <a:xfrm>
            <a:off x="903130" y="2118780"/>
            <a:ext cx="6559205"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完成所有方法实验测试并分析结果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引入投票机制，集成多种算法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调整异常概率输出阈值，优化结果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132472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8</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bpos/1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3" name="图片 2"/>
          <p:cNvPicPr>
            <a:picLocks noChangeAspect="1"/>
          </p:cNvPicPr>
          <p:nvPr/>
        </p:nvPicPr>
        <p:blipFill>
          <a:blip r:embed="rId2"/>
          <a:stretch>
            <a:fillRect/>
          </a:stretch>
        </p:blipFill>
        <p:spPr>
          <a:xfrm>
            <a:off x="802005" y="2713990"/>
            <a:ext cx="4681220" cy="3552190"/>
          </a:xfrm>
          <a:prstGeom prst="rect">
            <a:avLst/>
          </a:prstGeom>
        </p:spPr>
      </p:pic>
      <p:pic>
        <p:nvPicPr>
          <p:cNvPr id="12" name="图片 11"/>
          <p:cNvPicPr>
            <a:picLocks noChangeAspect="1"/>
          </p:cNvPicPr>
          <p:nvPr/>
        </p:nvPicPr>
        <p:blipFill>
          <a:blip r:embed="rId3"/>
          <a:stretch>
            <a:fillRect/>
          </a:stretch>
        </p:blipFill>
        <p:spPr>
          <a:xfrm>
            <a:off x="6164580" y="3176905"/>
            <a:ext cx="4556125" cy="3433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r>
              <a:rPr lang="en-US" altLang="zh-CN"/>
              <a:t>--</a:t>
            </a:r>
            <a:r>
              <a:t>本次</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9</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984740" cy="1476375"/>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en-US" altLang="zh-CN"/>
              <a:t>90000</a:t>
            </a:r>
            <a:r>
              <a:rPr lang="zh-CN" altLang="en-US"/>
              <a:t>条数据 </a:t>
            </a:r>
            <a:r>
              <a:rPr lang="en-US" altLang="zh-CN"/>
              <a:t>10000</a:t>
            </a:r>
            <a:r>
              <a:rPr lang="zh-CN" altLang="en-US"/>
              <a:t>条为事故   </a:t>
            </a:r>
            <a:r>
              <a:rPr lang="en-US" altLang="zh-CN"/>
              <a:t>Test</a:t>
            </a:r>
            <a:r>
              <a:rPr lang="zh-CN" altLang="en-US"/>
              <a:t>：包含一次卡钻的</a:t>
            </a:r>
            <a:r>
              <a:rPr lang="en-US" altLang="zh-CN"/>
              <a:t>2014</a:t>
            </a:r>
            <a:r>
              <a:rPr lang="zh-CN" altLang="en-US"/>
              <a:t>条数据 </a:t>
            </a:r>
            <a:r>
              <a:rPr lang="en-US" altLang="zh-CN"/>
              <a:t>1000</a:t>
            </a:r>
            <a:r>
              <a:rPr lang="zh-CN" altLang="en-US"/>
              <a:t>条为事故</a:t>
            </a:r>
          </a:p>
          <a:p>
            <a:pPr indent="0">
              <a:buFont typeface="Wingdings" panose="05000000000000000000" charset="0"/>
              <a:buNone/>
            </a:pPr>
            <a:r>
              <a:rPr lang="zh-CN" altLang="en-US"/>
              <a:t>数据分块步长为</a:t>
            </a:r>
            <a:r>
              <a:rPr lang="en-US" altLang="zh-CN"/>
              <a:t>7</a:t>
            </a:r>
            <a:r>
              <a:rPr lang="zh-CN" altLang="en-US"/>
              <a:t>，每隔</a:t>
            </a:r>
            <a:r>
              <a:rPr lang="en-US" altLang="zh-CN"/>
              <a:t>7</a:t>
            </a:r>
            <a:r>
              <a:rPr lang="zh-CN" altLang="en-US"/>
              <a:t>步取连续的</a:t>
            </a:r>
            <a:r>
              <a:rPr lang="en-US" altLang="zh-CN"/>
              <a:t>14</a:t>
            </a:r>
            <a:r>
              <a:rPr lang="zh-CN" altLang="en-US"/>
              <a:t>条数据作为一个数据块</a:t>
            </a:r>
          </a:p>
          <a:p>
            <a:pPr indent="0">
              <a:buFont typeface="Wingdings" panose="05000000000000000000" charset="0"/>
              <a:buNone/>
            </a:pPr>
            <a:r>
              <a:rPr lang="en-US" altLang="zh-CN"/>
              <a:t> </a:t>
            </a:r>
          </a:p>
        </p:txBody>
      </p:sp>
      <p:sp>
        <p:nvSpPr>
          <p:cNvPr id="2" name="文本框 1"/>
          <p:cNvSpPr txBox="1"/>
          <p:nvPr/>
        </p:nvSpPr>
        <p:spPr>
          <a:xfrm>
            <a:off x="6700520" y="2336800"/>
            <a:ext cx="5332095" cy="645160"/>
          </a:xfrm>
          <a:prstGeom prst="rect">
            <a:avLst/>
          </a:prstGeom>
          <a:noFill/>
        </p:spPr>
        <p:txBody>
          <a:bodyPr wrap="square" rtlCol="0">
            <a:spAutoFit/>
          </a:bodyPr>
          <a:lstStyle/>
          <a:p>
            <a:r>
              <a:rPr lang="zh-CN">
                <a:solidFill>
                  <a:srgbClr val="C00000"/>
                </a:solidFill>
              </a:rPr>
              <a:t>配置：</a:t>
            </a:r>
            <a:endParaRPr>
              <a:solidFill>
                <a:srgbClr val="FFC000"/>
              </a:solidFill>
            </a:endParaRPr>
          </a:p>
          <a:p>
            <a:r>
              <a:rPr lang="en-US" altLang="zh-CN">
                <a:solidFill>
                  <a:srgbClr val="FF0000"/>
                </a:solidFill>
              </a:rPr>
              <a:t>drtm/1</a:t>
            </a:r>
            <a:r>
              <a:rPr lang="zh-CN" altLang="en-US">
                <a:solidFill>
                  <a:srgbClr val="FF0000"/>
                </a:solidFill>
              </a:rPr>
              <a:t>轮</a:t>
            </a:r>
          </a:p>
        </p:txBody>
      </p:sp>
      <p:sp>
        <p:nvSpPr>
          <p:cNvPr id="10" name="文本框 9"/>
          <p:cNvSpPr txBox="1"/>
          <p:nvPr/>
        </p:nvSpPr>
        <p:spPr>
          <a:xfrm>
            <a:off x="1513205" y="6365875"/>
            <a:ext cx="2802255" cy="368300"/>
          </a:xfrm>
          <a:prstGeom prst="rect">
            <a:avLst/>
          </a:prstGeom>
          <a:noFill/>
        </p:spPr>
        <p:txBody>
          <a:bodyPr wrap="square" rtlCol="0">
            <a:spAutoFit/>
          </a:bodyPr>
          <a:lstStyle/>
          <a:p>
            <a:pPr algn="ctr"/>
            <a:r>
              <a:rPr lang="en-US" altLang="zh-CN"/>
              <a:t>train</a:t>
            </a:r>
          </a:p>
        </p:txBody>
      </p:sp>
      <p:pic>
        <p:nvPicPr>
          <p:cNvPr id="13" name="图片 12"/>
          <p:cNvPicPr>
            <a:picLocks noChangeAspect="1"/>
          </p:cNvPicPr>
          <p:nvPr/>
        </p:nvPicPr>
        <p:blipFill>
          <a:blip r:embed="rId2"/>
          <a:stretch>
            <a:fillRect/>
          </a:stretch>
        </p:blipFill>
        <p:spPr>
          <a:xfrm>
            <a:off x="688975" y="2614930"/>
            <a:ext cx="4909820" cy="3670935"/>
          </a:xfrm>
          <a:prstGeom prst="rect">
            <a:avLst/>
          </a:prstGeom>
        </p:spPr>
      </p:pic>
      <p:pic>
        <p:nvPicPr>
          <p:cNvPr id="14" name="图片 13"/>
          <p:cNvPicPr>
            <a:picLocks noChangeAspect="1"/>
          </p:cNvPicPr>
          <p:nvPr/>
        </p:nvPicPr>
        <p:blipFill>
          <a:blip r:embed="rId3"/>
          <a:stretch>
            <a:fillRect/>
          </a:stretch>
        </p:blipFill>
        <p:spPr>
          <a:xfrm>
            <a:off x="6054090" y="3112135"/>
            <a:ext cx="4331335" cy="3253740"/>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0.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8.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9.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4284</Words>
  <Application>Microsoft Office PowerPoint</Application>
  <PresentationFormat>宽屏</PresentationFormat>
  <Paragraphs>557</Paragraphs>
  <Slides>77</Slides>
  <Notes>36</Notes>
  <HiddenSlides>1</HiddenSlides>
  <MMClips>0</MMClips>
  <ScaleCrop>false</ScaleCrop>
  <HeadingPairs>
    <vt:vector size="6" baseType="variant">
      <vt:variant>
        <vt:lpstr>已用的字体</vt:lpstr>
      </vt:variant>
      <vt:variant>
        <vt:i4>19</vt:i4>
      </vt:variant>
      <vt:variant>
        <vt:lpstr>主题</vt:lpstr>
      </vt:variant>
      <vt:variant>
        <vt:i4>23</vt:i4>
      </vt:variant>
      <vt:variant>
        <vt:lpstr>幻灯片标题</vt:lpstr>
      </vt:variant>
      <vt:variant>
        <vt:i4>77</vt:i4>
      </vt:variant>
    </vt:vector>
  </HeadingPairs>
  <TitlesOfParts>
    <vt:vector size="119" baseType="lpstr">
      <vt:lpstr>Bebas Neue</vt:lpstr>
      <vt:lpstr>LinBiolinumTB</vt:lpstr>
      <vt:lpstr>LinLibertineT</vt:lpstr>
      <vt:lpstr>Microsoft YaHei UI</vt:lpstr>
      <vt:lpstr>System</vt:lpstr>
      <vt:lpstr>等线</vt:lpstr>
      <vt:lpstr>黑体</vt:lpstr>
      <vt:lpstr>华文新魏</vt:lpstr>
      <vt:lpstr>宋体</vt:lpstr>
      <vt:lpstr>微软雅黑</vt:lpstr>
      <vt:lpstr>造字工房力黑（非商用）常规体</vt:lpstr>
      <vt:lpstr>Arial</vt:lpstr>
      <vt:lpstr>Arial Black</vt:lpstr>
      <vt:lpstr>Calibri</vt:lpstr>
      <vt:lpstr>Calibri Light</vt:lpstr>
      <vt:lpstr>Cambria Math</vt:lpstr>
      <vt:lpstr>Segoe UI</vt:lpstr>
      <vt:lpstr>Times New Roman</vt:lpstr>
      <vt:lpstr>Wingdings</vt:lpstr>
      <vt:lpstr>1_Office 主题​​</vt:lpstr>
      <vt:lpstr>Office 主题</vt:lpstr>
      <vt:lpstr>3_Office 主题</vt:lpstr>
      <vt:lpstr>4_Office 主题</vt:lpstr>
      <vt:lpstr>5_Office 主题</vt:lpstr>
      <vt:lpstr>7_Office 主题</vt:lpstr>
      <vt:lpstr>8_Office 主题</vt:lpstr>
      <vt:lpstr>9_Office 主题</vt:lpstr>
      <vt:lpstr>10_Office 主题</vt:lpstr>
      <vt:lpstr>11_Office 主题</vt:lpstr>
      <vt:lpstr>1_Office 主题</vt:lpstr>
      <vt:lpstr>2_Office 主题</vt:lpstr>
      <vt:lpstr>6_Office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钻井事故预警</vt:lpstr>
      <vt:lpstr> 1. 钻井事故预警</vt:lpstr>
      <vt:lpstr> 1. 钻井事故预警</vt:lpstr>
      <vt:lpstr> 1. 钻井事故预警</vt:lpstr>
      <vt:lpstr> 1. 钻井事故预警</vt:lpstr>
      <vt:lpstr> 1. 钻井事故预警</vt:lpstr>
      <vt:lpstr>下一步计划</vt:lpstr>
      <vt:lpstr>PowerPoint 演示文稿</vt:lpstr>
      <vt:lpstr>钻井事故预测工作进展</vt:lpstr>
      <vt:lpstr>前期工作</vt:lpstr>
      <vt:lpstr>前期工作</vt:lpstr>
      <vt:lpstr>前期工作</vt:lpstr>
      <vt:lpstr>前期工作</vt:lpstr>
      <vt:lpstr>存在问题</vt:lpstr>
      <vt:lpstr>近期工作</vt:lpstr>
      <vt:lpstr>方法介绍</vt:lpstr>
      <vt:lpstr>方法介绍</vt:lpstr>
      <vt:lpstr>方法介绍</vt:lpstr>
      <vt:lpstr>方法介绍</vt:lpstr>
      <vt:lpstr>方法实验</vt:lpstr>
      <vt:lpstr>下一步工作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Zhao Zifei</cp:lastModifiedBy>
  <cp:revision>198</cp:revision>
  <dcterms:created xsi:type="dcterms:W3CDTF">2019-06-19T02:08:00Z</dcterms:created>
  <dcterms:modified xsi:type="dcterms:W3CDTF">2020-07-06T09:08:37Z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